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8"/>
    <p:sldId id="257" r:id="rId49"/>
    <p:sldId id="258" r:id="rId50"/>
    <p:sldId id="259" r:id="rId51"/>
    <p:sldId id="260" r:id="rId52"/>
    <p:sldId id="261" r:id="rId53"/>
    <p:sldId id="262" r:id="rId54"/>
    <p:sldId id="263" r:id="rId55"/>
    <p:sldId id="264" r:id="rId56"/>
    <p:sldId id="265" r:id="rId57"/>
    <p:sldId id="266" r:id="rId58"/>
    <p:sldId id="267" r:id="rId59"/>
    <p:sldId id="268" r:id="rId60"/>
    <p:sldId id="269" r:id="rId61"/>
    <p:sldId id="270" r:id="rId62"/>
    <p:sldId id="271" r:id="rId63"/>
    <p:sldId id="272" r:id="rId64"/>
    <p:sldId id="273" r:id="rId65"/>
    <p:sldId id="274" r:id="rId66"/>
    <p:sldId id="275" r:id="rId67"/>
    <p:sldId id="276" r:id="rId68"/>
    <p:sldId id="277" r:id="rId69"/>
    <p:sldId id="278" r:id="rId70"/>
    <p:sldId id="279" r:id="rId71"/>
    <p:sldId id="280" r:id="rId72"/>
    <p:sldId id="281" r:id="rId73"/>
    <p:sldId id="282" r:id="rId74"/>
    <p:sldId id="283" r:id="rId75"/>
    <p:sldId id="284" r:id="rId76"/>
    <p:sldId id="285" r:id="rId77"/>
    <p:sldId id="286" r:id="rId78"/>
    <p:sldId id="287" r:id="rId79"/>
    <p:sldId id="288" r:id="rId80"/>
    <p:sldId id="289" r:id="rId81"/>
    <p:sldId id="290" r:id="rId82"/>
    <p:sldId id="291" r:id="rId83"/>
    <p:sldId id="292" r:id="rId84"/>
    <p:sldId id="293" r:id="rId85"/>
    <p:sldId id="294" r:id="rId86"/>
    <p:sldId id="295" r:id="rId87"/>
    <p:sldId id="296" r:id="rId88"/>
    <p:sldId id="297" r:id="rId89"/>
    <p:sldId id="298" r:id="rId9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Belleza" charset="1" panose="02000503050000020003"/>
      <p:regular r:id="rId10"/>
    </p:embeddedFont>
    <p:embeddedFont>
      <p:font typeface="Lazord Sans Serif Expanded" charset="1" panose="020B0009030000000003"/>
      <p:regular r:id="rId11"/>
    </p:embeddedFont>
    <p:embeddedFont>
      <p:font typeface="Lazord Sans Serif Expanded Bold" charset="1" panose="020B0009030000000003"/>
      <p:regular r:id="rId12"/>
    </p:embeddedFont>
    <p:embeddedFont>
      <p:font typeface="Lazord Sans Serif Expanded Italics" charset="1" panose="020B0009030000000003"/>
      <p:regular r:id="rId13"/>
    </p:embeddedFont>
    <p:embeddedFont>
      <p:font typeface="Lazord Sans Serif Expanded Bold Italics" charset="1" panose="020B0009030000000003"/>
      <p:regular r:id="rId14"/>
    </p:embeddedFont>
    <p:embeddedFont>
      <p:font typeface="Days" charset="1" panose="02000505050000020004"/>
      <p:regular r:id="rId15"/>
    </p:embeddedFont>
    <p:embeddedFont>
      <p:font typeface="Agrandir Narrow" charset="1" panose="00000506000000000000"/>
      <p:regular r:id="rId16"/>
    </p:embeddedFont>
    <p:embeddedFont>
      <p:font typeface="Agrandir Narrow Bold" charset="1" panose="00000806000000000000"/>
      <p:regular r:id="rId17"/>
    </p:embeddedFont>
    <p:embeddedFont>
      <p:font typeface="Agrandir Narrow Italics" charset="1" panose="00000506000000000000"/>
      <p:regular r:id="rId18"/>
    </p:embeddedFont>
    <p:embeddedFont>
      <p:font typeface="Agrandir Narrow Bold Italics" charset="1" panose="00000806000000000000"/>
      <p:regular r:id="rId19"/>
    </p:embeddedFont>
    <p:embeddedFont>
      <p:font typeface="Agrandir Narrow Thin" charset="1" panose="00000206000000000000"/>
      <p:regular r:id="rId20"/>
    </p:embeddedFont>
    <p:embeddedFont>
      <p:font typeface="Agrandir Narrow Thin Italics" charset="1" panose="00000206000000000000"/>
      <p:regular r:id="rId21"/>
    </p:embeddedFont>
    <p:embeddedFont>
      <p:font typeface="Agrandir Narrow Medium" charset="1" panose="00000606000000000000"/>
      <p:regular r:id="rId22"/>
    </p:embeddedFont>
    <p:embeddedFont>
      <p:font typeface="Agrandir Narrow Medium Italics" charset="1" panose="00000606000000000000"/>
      <p:regular r:id="rId23"/>
    </p:embeddedFont>
    <p:embeddedFont>
      <p:font typeface="Agrandir Narrow Ultra-Bold" charset="1" panose="00000906000000000000"/>
      <p:regular r:id="rId24"/>
    </p:embeddedFont>
    <p:embeddedFont>
      <p:font typeface="Agrandir Narrow Ultra-Bold Italics" charset="1" panose="00000906000000000000"/>
      <p:regular r:id="rId25"/>
    </p:embeddedFont>
    <p:embeddedFont>
      <p:font typeface="Agrandir Narrow Heavy" charset="1" panose="00000A06000000000000"/>
      <p:regular r:id="rId26"/>
    </p:embeddedFont>
    <p:embeddedFont>
      <p:font typeface="Agrandir Narrow Heavy Italics" charset="1" panose="00000A06000000000000"/>
      <p:regular r:id="rId27"/>
    </p:embeddedFont>
    <p:embeddedFont>
      <p:font typeface="Open Sauce" charset="1" panose="00000500000000000000"/>
      <p:regular r:id="rId28"/>
    </p:embeddedFont>
    <p:embeddedFont>
      <p:font typeface="Open Sauce Bold" charset="1" panose="00000800000000000000"/>
      <p:regular r:id="rId29"/>
    </p:embeddedFont>
    <p:embeddedFont>
      <p:font typeface="Open Sauce Italics" charset="1" panose="00000500000000000000"/>
      <p:regular r:id="rId30"/>
    </p:embeddedFont>
    <p:embeddedFont>
      <p:font typeface="Open Sauce Bold Italics" charset="1" panose="00000800000000000000"/>
      <p:regular r:id="rId31"/>
    </p:embeddedFont>
    <p:embeddedFont>
      <p:font typeface="Open Sauce Light" charset="1" panose="00000400000000000000"/>
      <p:regular r:id="rId32"/>
    </p:embeddedFont>
    <p:embeddedFont>
      <p:font typeface="Open Sauce Light Italics" charset="1" panose="00000400000000000000"/>
      <p:regular r:id="rId33"/>
    </p:embeddedFont>
    <p:embeddedFont>
      <p:font typeface="Open Sauce Medium" charset="1" panose="00000600000000000000"/>
      <p:regular r:id="rId34"/>
    </p:embeddedFont>
    <p:embeddedFont>
      <p:font typeface="Open Sauce Medium Italics" charset="1" panose="00000600000000000000"/>
      <p:regular r:id="rId35"/>
    </p:embeddedFont>
    <p:embeddedFont>
      <p:font typeface="Open Sauce Semi-Bold" charset="1" panose="00000700000000000000"/>
      <p:regular r:id="rId36"/>
    </p:embeddedFont>
    <p:embeddedFont>
      <p:font typeface="Open Sauce Semi-Bold Italics" charset="1" panose="00000700000000000000"/>
      <p:regular r:id="rId37"/>
    </p:embeddedFont>
    <p:embeddedFont>
      <p:font typeface="Open Sauce Heavy" charset="1" panose="00000A00000000000000"/>
      <p:regular r:id="rId38"/>
    </p:embeddedFont>
    <p:embeddedFont>
      <p:font typeface="Open Sauce Heavy Italics" charset="1" panose="00000A00000000000000"/>
      <p:regular r:id="rId39"/>
    </p:embeddedFont>
    <p:embeddedFont>
      <p:font typeface="Open Sans" charset="1" panose="020B0606030504020204"/>
      <p:regular r:id="rId40"/>
    </p:embeddedFont>
    <p:embeddedFont>
      <p:font typeface="Open Sans Bold" charset="1" panose="020B0806030504020204"/>
      <p:regular r:id="rId41"/>
    </p:embeddedFont>
    <p:embeddedFont>
      <p:font typeface="Open Sans Italics" charset="1" panose="020B0606030504020204"/>
      <p:regular r:id="rId42"/>
    </p:embeddedFont>
    <p:embeddedFont>
      <p:font typeface="Open Sans Bold Italics" charset="1" panose="020B0806030504020204"/>
      <p:regular r:id="rId43"/>
    </p:embeddedFont>
    <p:embeddedFont>
      <p:font typeface="Open Sans Light" charset="1" panose="020B0306030504020204"/>
      <p:regular r:id="rId44"/>
    </p:embeddedFont>
    <p:embeddedFont>
      <p:font typeface="Open Sans Light Italics" charset="1" panose="020B0306030504020204"/>
      <p:regular r:id="rId45"/>
    </p:embeddedFont>
    <p:embeddedFont>
      <p:font typeface="Open Sans Ultra-Bold" charset="1" panose="00000000000000000000"/>
      <p:regular r:id="rId46"/>
    </p:embeddedFont>
    <p:embeddedFont>
      <p:font typeface="Open Sans Ultra-Bold Italics" charset="1" panose="00000000000000000000"/>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slides/slide1.xml" Type="http://schemas.openxmlformats.org/officeDocument/2006/relationships/slide"/><Relationship Id="rId49" Target="slides/slide2.xml" Type="http://schemas.openxmlformats.org/officeDocument/2006/relationships/slide"/><Relationship Id="rId5" Target="tableStyles.xml" Type="http://schemas.openxmlformats.org/officeDocument/2006/relationships/tableStyles"/><Relationship Id="rId50" Target="slides/slide3.xml" Type="http://schemas.openxmlformats.org/officeDocument/2006/relationships/slide"/><Relationship Id="rId51" Target="slides/slide4.xml" Type="http://schemas.openxmlformats.org/officeDocument/2006/relationships/slide"/><Relationship Id="rId52" Target="slides/slide5.xml" Type="http://schemas.openxmlformats.org/officeDocument/2006/relationships/slide"/><Relationship Id="rId53" Target="slides/slide6.xml" Type="http://schemas.openxmlformats.org/officeDocument/2006/relationships/slide"/><Relationship Id="rId54" Target="slides/slide7.xml" Type="http://schemas.openxmlformats.org/officeDocument/2006/relationships/slide"/><Relationship Id="rId55" Target="slides/slide8.xml" Type="http://schemas.openxmlformats.org/officeDocument/2006/relationships/slide"/><Relationship Id="rId56" Target="slides/slide9.xml" Type="http://schemas.openxmlformats.org/officeDocument/2006/relationships/slide"/><Relationship Id="rId57" Target="slides/slide10.xml" Type="http://schemas.openxmlformats.org/officeDocument/2006/relationships/slide"/><Relationship Id="rId58" Target="slides/slide11.xml" Type="http://schemas.openxmlformats.org/officeDocument/2006/relationships/slide"/><Relationship Id="rId59" Target="slides/slide12.xml" Type="http://schemas.openxmlformats.org/officeDocument/2006/relationships/slide"/><Relationship Id="rId6" Target="fonts/font6.fntdata" Type="http://schemas.openxmlformats.org/officeDocument/2006/relationships/font"/><Relationship Id="rId60" Target="slides/slide13.xml" Type="http://schemas.openxmlformats.org/officeDocument/2006/relationships/slide"/><Relationship Id="rId61" Target="slides/slide14.xml" Type="http://schemas.openxmlformats.org/officeDocument/2006/relationships/slide"/><Relationship Id="rId62" Target="slides/slide15.xml" Type="http://schemas.openxmlformats.org/officeDocument/2006/relationships/slide"/><Relationship Id="rId63" Target="slides/slide16.xml" Type="http://schemas.openxmlformats.org/officeDocument/2006/relationships/slide"/><Relationship Id="rId64" Target="slides/slide17.xml" Type="http://schemas.openxmlformats.org/officeDocument/2006/relationships/slide"/><Relationship Id="rId65" Target="slides/slide18.xml" Type="http://schemas.openxmlformats.org/officeDocument/2006/relationships/slide"/><Relationship Id="rId66" Target="slides/slide19.xml" Type="http://schemas.openxmlformats.org/officeDocument/2006/relationships/slide"/><Relationship Id="rId67" Target="slides/slide20.xml" Type="http://schemas.openxmlformats.org/officeDocument/2006/relationships/slide"/><Relationship Id="rId68" Target="slides/slide21.xml" Type="http://schemas.openxmlformats.org/officeDocument/2006/relationships/slide"/><Relationship Id="rId69" Target="slides/slide22.xml" Type="http://schemas.openxmlformats.org/officeDocument/2006/relationships/slide"/><Relationship Id="rId7" Target="fonts/font7.fntdata" Type="http://schemas.openxmlformats.org/officeDocument/2006/relationships/font"/><Relationship Id="rId70" Target="slides/slide23.xml" Type="http://schemas.openxmlformats.org/officeDocument/2006/relationships/slide"/><Relationship Id="rId71" Target="slides/slide24.xml" Type="http://schemas.openxmlformats.org/officeDocument/2006/relationships/slide"/><Relationship Id="rId72" Target="slides/slide25.xml" Type="http://schemas.openxmlformats.org/officeDocument/2006/relationships/slide"/><Relationship Id="rId73" Target="slides/slide26.xml" Type="http://schemas.openxmlformats.org/officeDocument/2006/relationships/slide"/><Relationship Id="rId74" Target="slides/slide27.xml" Type="http://schemas.openxmlformats.org/officeDocument/2006/relationships/slide"/><Relationship Id="rId75" Target="slides/slide28.xml" Type="http://schemas.openxmlformats.org/officeDocument/2006/relationships/slide"/><Relationship Id="rId76" Target="slides/slide29.xml" Type="http://schemas.openxmlformats.org/officeDocument/2006/relationships/slide"/><Relationship Id="rId77" Target="slides/slide30.xml" Type="http://schemas.openxmlformats.org/officeDocument/2006/relationships/slide"/><Relationship Id="rId78" Target="slides/slide31.xml" Type="http://schemas.openxmlformats.org/officeDocument/2006/relationships/slide"/><Relationship Id="rId79" Target="slides/slide32.xml" Type="http://schemas.openxmlformats.org/officeDocument/2006/relationships/slide"/><Relationship Id="rId8" Target="fonts/font8.fntdata" Type="http://schemas.openxmlformats.org/officeDocument/2006/relationships/font"/><Relationship Id="rId80" Target="slides/slide33.xml" Type="http://schemas.openxmlformats.org/officeDocument/2006/relationships/slide"/><Relationship Id="rId81" Target="slides/slide34.xml" Type="http://schemas.openxmlformats.org/officeDocument/2006/relationships/slide"/><Relationship Id="rId82" Target="slides/slide35.xml" Type="http://schemas.openxmlformats.org/officeDocument/2006/relationships/slide"/><Relationship Id="rId83" Target="slides/slide36.xml" Type="http://schemas.openxmlformats.org/officeDocument/2006/relationships/slide"/><Relationship Id="rId84" Target="slides/slide37.xml" Type="http://schemas.openxmlformats.org/officeDocument/2006/relationships/slide"/><Relationship Id="rId85" Target="slides/slide38.xml" Type="http://schemas.openxmlformats.org/officeDocument/2006/relationships/slide"/><Relationship Id="rId86" Target="slides/slide39.xml" Type="http://schemas.openxmlformats.org/officeDocument/2006/relationships/slide"/><Relationship Id="rId87" Target="slides/slide40.xml" Type="http://schemas.openxmlformats.org/officeDocument/2006/relationships/slide"/><Relationship Id="rId88" Target="slides/slide41.xml" Type="http://schemas.openxmlformats.org/officeDocument/2006/relationships/slide"/><Relationship Id="rId89" Target="slides/slide42.xml" Type="http://schemas.openxmlformats.org/officeDocument/2006/relationships/slide"/><Relationship Id="rId9" Target="fonts/font9.fntdata" Type="http://schemas.openxmlformats.org/officeDocument/2006/relationships/font"/><Relationship Id="rId90" Target="slides/slide43.xml" Type="http://schemas.openxmlformats.org/officeDocument/2006/relationships/slide"/></Relationships>
</file>

<file path=ppt/media/image1.png>
</file>

<file path=ppt/media/image10.jpeg>
</file>

<file path=ppt/media/image11.png>
</file>

<file path=ppt/media/image12.jpeg>
</file>

<file path=ppt/media/image13.jpeg>
</file>

<file path=ppt/media/image14.png>
</file>

<file path=ppt/media/image15.jpeg>
</file>

<file path=ppt/media/image16.jpe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svg>
</file>

<file path=ppt/media/image36.jpeg>
</file>

<file path=ppt/media/image37.jpeg>
</file>

<file path=ppt/media/image38.png>
</file>

<file path=ppt/media/image39.svg>
</file>

<file path=ppt/media/image4.png>
</file>

<file path=ppt/media/image5.pn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jpe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3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s>
</file>

<file path=ppt/slides/_rels/slide3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3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3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3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3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3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3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png" Type="http://schemas.openxmlformats.org/officeDocument/2006/relationships/image"/><Relationship Id="rId4" Target="../media/image27.svg" Type="http://schemas.openxmlformats.org/officeDocument/2006/relationships/image"/><Relationship Id="rId5" Target="../media/image28.png" Type="http://schemas.openxmlformats.org/officeDocument/2006/relationships/image"/><Relationship Id="rId6" Target="../media/image29.svg" Type="http://schemas.openxmlformats.org/officeDocument/2006/relationships/image"/><Relationship Id="rId7" Target="../media/image30.png" Type="http://schemas.openxmlformats.org/officeDocument/2006/relationships/image"/><Relationship Id="rId8" Target="../media/image31.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32.png" Type="http://schemas.openxmlformats.org/officeDocument/2006/relationships/image"/><Relationship Id="rId4" Target="../media/image33.svg" Type="http://schemas.openxmlformats.org/officeDocument/2006/relationships/image"/><Relationship Id="rId5" Target="../media/image34.png" Type="http://schemas.openxmlformats.org/officeDocument/2006/relationships/image"/><Relationship Id="rId6" Target="../media/image35.svg" Type="http://schemas.openxmlformats.org/officeDocument/2006/relationships/image"/></Relationships>
</file>

<file path=ppt/slides/_rels/slide4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36.jpeg" Type="http://schemas.openxmlformats.org/officeDocument/2006/relationships/image"/></Relationships>
</file>

<file path=ppt/slides/_rels/slide4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37.jpeg" Type="http://schemas.openxmlformats.org/officeDocument/2006/relationships/image"/></Relationships>
</file>

<file path=ppt/slides/_rels/slide4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8.png" Type="http://schemas.openxmlformats.org/officeDocument/2006/relationships/image"/><Relationship Id="rId4" Target="../media/image39.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47453">
            <a:off x="-212140" y="-387358"/>
            <a:ext cx="18712279" cy="11061715"/>
          </a:xfrm>
          <a:custGeom>
            <a:avLst/>
            <a:gdLst/>
            <a:ahLst/>
            <a:cxnLst/>
            <a:rect r="r" b="b" t="t" l="l"/>
            <a:pathLst>
              <a:path h="11061715" w="18712279">
                <a:moveTo>
                  <a:pt x="441100" y="0"/>
                </a:moveTo>
                <a:lnTo>
                  <a:pt x="18712280" y="784177"/>
                </a:lnTo>
                <a:lnTo>
                  <a:pt x="18271180" y="11061716"/>
                </a:lnTo>
                <a:lnTo>
                  <a:pt x="0" y="10277539"/>
                </a:lnTo>
                <a:lnTo>
                  <a:pt x="441100" y="0"/>
                </a:lnTo>
                <a:close/>
              </a:path>
            </a:pathLst>
          </a:custGeom>
          <a:blipFill>
            <a:blip r:embed="rId2"/>
            <a:stretch>
              <a:fillRect l="-9549" t="-14710" r="-62593" b="-49091"/>
            </a:stretch>
          </a:blipFill>
        </p:spPr>
      </p:sp>
      <p:sp>
        <p:nvSpPr>
          <p:cNvPr name="AutoShape 3" id="3"/>
          <p:cNvSpPr/>
          <p:nvPr/>
        </p:nvSpPr>
        <p:spPr>
          <a:xfrm>
            <a:off x="1564160" y="6931968"/>
            <a:ext cx="9526284" cy="0"/>
          </a:xfrm>
          <a:prstGeom prst="line">
            <a:avLst/>
          </a:prstGeom>
          <a:ln cap="rnd" w="76200">
            <a:solidFill>
              <a:srgbClr val="F5F5F5"/>
            </a:solidFill>
            <a:prstDash val="solid"/>
            <a:headEnd type="none" len="sm" w="sm"/>
            <a:tailEnd type="none" len="sm" w="sm"/>
          </a:ln>
        </p:spPr>
      </p:sp>
      <p:sp>
        <p:nvSpPr>
          <p:cNvPr name="TextBox 4" id="4"/>
          <p:cNvSpPr txBox="true"/>
          <p:nvPr/>
        </p:nvSpPr>
        <p:spPr>
          <a:xfrm rot="0">
            <a:off x="1564160" y="2534015"/>
            <a:ext cx="9118379" cy="4065848"/>
          </a:xfrm>
          <a:prstGeom prst="rect">
            <a:avLst/>
          </a:prstGeom>
        </p:spPr>
        <p:txBody>
          <a:bodyPr anchor="t" rtlCol="false" tIns="0" lIns="0" bIns="0" rIns="0">
            <a:spAutoFit/>
          </a:bodyPr>
          <a:lstStyle/>
          <a:p>
            <a:pPr algn="just">
              <a:lnSpc>
                <a:spcPts val="10610"/>
              </a:lnSpc>
            </a:pPr>
            <a:r>
              <a:rPr lang="en-US" sz="9645" spc="356">
                <a:solidFill>
                  <a:srgbClr val="FFFFFF"/>
                </a:solidFill>
                <a:latin typeface="Days"/>
              </a:rPr>
              <a:t>BUG TRACKING SYSTEM</a:t>
            </a:r>
          </a:p>
        </p:txBody>
      </p:sp>
      <p:sp>
        <p:nvSpPr>
          <p:cNvPr name="TextBox 5" id="5"/>
          <p:cNvSpPr txBox="true"/>
          <p:nvPr/>
        </p:nvSpPr>
        <p:spPr>
          <a:xfrm rot="0">
            <a:off x="1619281" y="7245156"/>
            <a:ext cx="8078807" cy="1375046"/>
          </a:xfrm>
          <a:prstGeom prst="rect">
            <a:avLst/>
          </a:prstGeom>
        </p:spPr>
        <p:txBody>
          <a:bodyPr anchor="t" rtlCol="false" tIns="0" lIns="0" bIns="0" rIns="0">
            <a:spAutoFit/>
          </a:bodyPr>
          <a:lstStyle/>
          <a:p>
            <a:pPr>
              <a:lnSpc>
                <a:spcPts val="2757"/>
              </a:lnSpc>
            </a:pPr>
            <a:r>
              <a:rPr lang="en-US" sz="2506" spc="213">
                <a:solidFill>
                  <a:srgbClr val="FFFFFF"/>
                </a:solidFill>
                <a:latin typeface="Agrandir Narrow Bold"/>
              </a:rPr>
              <a:t>Bug Tracking, Issue Tracking, and Project Management</a:t>
            </a:r>
          </a:p>
          <a:p>
            <a:pPr>
              <a:lnSpc>
                <a:spcPts val="4692"/>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788046" y="1191978"/>
            <a:ext cx="20370072" cy="8066322"/>
            <a:chOff x="0" y="0"/>
            <a:chExt cx="5364957" cy="2124464"/>
          </a:xfrm>
        </p:grpSpPr>
        <p:sp>
          <p:nvSpPr>
            <p:cNvPr name="Freeform 4" id="4"/>
            <p:cNvSpPr/>
            <p:nvPr/>
          </p:nvSpPr>
          <p:spPr>
            <a:xfrm flipH="false" flipV="false" rot="0">
              <a:off x="0" y="0"/>
              <a:ext cx="5364957" cy="2124464"/>
            </a:xfrm>
            <a:custGeom>
              <a:avLst/>
              <a:gdLst/>
              <a:ahLst/>
              <a:cxnLst/>
              <a:rect r="r" b="b" t="t" l="l"/>
              <a:pathLst>
                <a:path h="2124464" w="5364957">
                  <a:moveTo>
                    <a:pt x="0" y="0"/>
                  </a:moveTo>
                  <a:lnTo>
                    <a:pt x="5364957" y="0"/>
                  </a:lnTo>
                  <a:lnTo>
                    <a:pt x="5364957" y="2124464"/>
                  </a:lnTo>
                  <a:lnTo>
                    <a:pt x="0" y="2124464"/>
                  </a:lnTo>
                  <a:close/>
                </a:path>
              </a:pathLst>
            </a:custGeom>
            <a:solidFill>
              <a:srgbClr val="F5F5F5"/>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1028700" y="2227284"/>
            <a:ext cx="15984804" cy="5797725"/>
          </a:xfrm>
          <a:prstGeom prst="rect">
            <a:avLst/>
          </a:prstGeom>
        </p:spPr>
        <p:txBody>
          <a:bodyPr anchor="t" rtlCol="false" tIns="0" lIns="0" bIns="0" rIns="0">
            <a:spAutoFit/>
          </a:bodyPr>
          <a:lstStyle/>
          <a:p>
            <a:pPr>
              <a:lnSpc>
                <a:spcPts val="3910"/>
              </a:lnSpc>
            </a:pPr>
            <a:r>
              <a:rPr lang="en-US" sz="2660">
                <a:solidFill>
                  <a:srgbClr val="000000"/>
                </a:solidFill>
                <a:latin typeface="Open Sauce Light"/>
              </a:rPr>
              <a:t>S</a:t>
            </a:r>
            <a:r>
              <a:rPr lang="en-US" sz="2660">
                <a:solidFill>
                  <a:srgbClr val="000000"/>
                </a:solidFill>
                <a:latin typeface="Open Sauce Light"/>
              </a:rPr>
              <a:t>earch and Filt</a:t>
            </a:r>
            <a:r>
              <a:rPr lang="en-US" sz="2660">
                <a:solidFill>
                  <a:srgbClr val="000000"/>
                </a:solidFill>
                <a:latin typeface="Open Sauce Light"/>
              </a:rPr>
              <a:t>er Capabilities:</a:t>
            </a:r>
          </a:p>
          <a:p>
            <a:pPr marL="574295" indent="-287147" lvl="1">
              <a:lnSpc>
                <a:spcPts val="3910"/>
              </a:lnSpc>
              <a:buFont typeface="Arial"/>
              <a:buChar char="•"/>
            </a:pPr>
            <a:r>
              <a:rPr lang="en-US" sz="2660">
                <a:solidFill>
                  <a:srgbClr val="000000"/>
                </a:solidFill>
                <a:latin typeface="Open Sauce Light"/>
              </a:rPr>
              <a:t>Advanced search options to find i</a:t>
            </a:r>
            <a:r>
              <a:rPr lang="en-US" sz="2660">
                <a:solidFill>
                  <a:srgbClr val="000000"/>
                </a:solidFill>
                <a:latin typeface="Open Sauce Light"/>
              </a:rPr>
              <a:t>ssues based on various criteria.</a:t>
            </a:r>
          </a:p>
          <a:p>
            <a:pPr marL="574295" indent="-287147" lvl="1">
              <a:lnSpc>
                <a:spcPts val="3910"/>
              </a:lnSpc>
              <a:buFont typeface="Arial"/>
              <a:buChar char="•"/>
            </a:pPr>
            <a:r>
              <a:rPr lang="en-US" sz="2660">
                <a:solidFill>
                  <a:srgbClr val="000000"/>
                </a:solidFill>
                <a:latin typeface="Open Sauce Light"/>
              </a:rPr>
              <a:t>Saved searches for quick access</a:t>
            </a:r>
            <a:r>
              <a:rPr lang="en-US" sz="2660">
                <a:solidFill>
                  <a:srgbClr val="000000"/>
                </a:solidFill>
                <a:latin typeface="Open Sauce Light"/>
              </a:rPr>
              <a:t> to frequently used filters.</a:t>
            </a:r>
          </a:p>
          <a:p>
            <a:pPr>
              <a:lnSpc>
                <a:spcPts val="3910"/>
              </a:lnSpc>
            </a:pPr>
          </a:p>
          <a:p>
            <a:pPr>
              <a:lnSpc>
                <a:spcPts val="3910"/>
              </a:lnSpc>
            </a:pPr>
            <a:r>
              <a:rPr lang="en-US" sz="2660">
                <a:solidFill>
                  <a:srgbClr val="000000"/>
                </a:solidFill>
                <a:latin typeface="Open Sauce Light"/>
              </a:rPr>
              <a:t>Workflow Customization:</a:t>
            </a:r>
          </a:p>
          <a:p>
            <a:pPr marL="574295" indent="-287147" lvl="1">
              <a:lnSpc>
                <a:spcPts val="3910"/>
              </a:lnSpc>
              <a:buFont typeface="Arial"/>
              <a:buChar char="•"/>
            </a:pPr>
            <a:r>
              <a:rPr lang="en-US" sz="2660">
                <a:solidFill>
                  <a:srgbClr val="000000"/>
                </a:solidFill>
                <a:latin typeface="Open Sauce Light"/>
              </a:rPr>
              <a:t>Customizable workflows to define the stages an issue goes through.</a:t>
            </a:r>
          </a:p>
          <a:p>
            <a:pPr marL="574295" indent="-287147" lvl="1">
              <a:lnSpc>
                <a:spcPts val="3910"/>
              </a:lnSpc>
              <a:buFont typeface="Arial"/>
              <a:buChar char="•"/>
            </a:pPr>
            <a:r>
              <a:rPr lang="en-US" sz="2660">
                <a:solidFill>
                  <a:srgbClr val="000000"/>
                </a:solidFill>
                <a:latin typeface="Open Sauce Light"/>
              </a:rPr>
              <a:t>Automation of repetitive tasks or status changes.</a:t>
            </a:r>
          </a:p>
          <a:p>
            <a:pPr>
              <a:lnSpc>
                <a:spcPts val="3910"/>
              </a:lnSpc>
            </a:pPr>
          </a:p>
          <a:p>
            <a:pPr>
              <a:lnSpc>
                <a:spcPts val="3910"/>
              </a:lnSpc>
            </a:pPr>
            <a:r>
              <a:rPr lang="en-US" sz="2660">
                <a:solidFill>
                  <a:srgbClr val="000000"/>
                </a:solidFill>
                <a:latin typeface="Open Sauce Light"/>
              </a:rPr>
              <a:t>Data Import and Export:</a:t>
            </a:r>
          </a:p>
          <a:p>
            <a:pPr marL="574295" indent="-287147" lvl="1">
              <a:lnSpc>
                <a:spcPts val="3910"/>
              </a:lnSpc>
              <a:buFont typeface="Arial"/>
              <a:buChar char="•"/>
            </a:pPr>
            <a:r>
              <a:rPr lang="en-US" sz="2660">
                <a:solidFill>
                  <a:srgbClr val="000000"/>
                </a:solidFill>
                <a:latin typeface="Open Sauce Light"/>
              </a:rPr>
              <a:t>Importing existing issue data from other systems.</a:t>
            </a:r>
          </a:p>
          <a:p>
            <a:pPr marL="574295" indent="-287147" lvl="1">
              <a:lnSpc>
                <a:spcPts val="3910"/>
              </a:lnSpc>
              <a:buFont typeface="Arial"/>
              <a:buChar char="•"/>
            </a:pPr>
            <a:r>
              <a:rPr lang="en-US" sz="2660">
                <a:solidFill>
                  <a:srgbClr val="000000"/>
                </a:solidFill>
                <a:latin typeface="Open Sauce Light"/>
              </a:rPr>
              <a:t>Exporting issue data for backup or migration purposes.</a:t>
            </a:r>
          </a:p>
          <a:p>
            <a:pPr>
              <a:lnSpc>
                <a:spcPts val="288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2923865">
            <a:off x="-2984685" y="1184351"/>
            <a:ext cx="15802157" cy="9423832"/>
          </a:xfrm>
          <a:custGeom>
            <a:avLst/>
            <a:gdLst/>
            <a:ahLst/>
            <a:cxnLst/>
            <a:rect r="r" b="b" t="t" l="l"/>
            <a:pathLst>
              <a:path h="9423832" w="15802157">
                <a:moveTo>
                  <a:pt x="0" y="0"/>
                </a:moveTo>
                <a:lnTo>
                  <a:pt x="15802157" y="0"/>
                </a:lnTo>
                <a:lnTo>
                  <a:pt x="15802157"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400000">
            <a:off x="8046708" y="385825"/>
            <a:ext cx="11245538" cy="9778557"/>
            <a:chOff x="0" y="0"/>
            <a:chExt cx="2961788" cy="2575423"/>
          </a:xfrm>
        </p:grpSpPr>
        <p:sp>
          <p:nvSpPr>
            <p:cNvPr name="Freeform 4" id="4"/>
            <p:cNvSpPr/>
            <p:nvPr/>
          </p:nvSpPr>
          <p:spPr>
            <a:xfrm flipH="false" flipV="false" rot="0">
              <a:off x="0" y="0"/>
              <a:ext cx="2961788" cy="2575422"/>
            </a:xfrm>
            <a:custGeom>
              <a:avLst/>
              <a:gdLst/>
              <a:ahLst/>
              <a:cxnLst/>
              <a:rect r="r" b="b" t="t" l="l"/>
              <a:pathLst>
                <a:path h="2575422" w="2961788">
                  <a:moveTo>
                    <a:pt x="0" y="0"/>
                  </a:moveTo>
                  <a:lnTo>
                    <a:pt x="2961788" y="0"/>
                  </a:lnTo>
                  <a:lnTo>
                    <a:pt x="2961788" y="2575422"/>
                  </a:lnTo>
                  <a:lnTo>
                    <a:pt x="0" y="2575422"/>
                  </a:lnTo>
                  <a:close/>
                </a:path>
              </a:pathLst>
            </a:custGeom>
            <a:solidFill>
              <a:srgbClr val="192253"/>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H="true">
            <a:off x="-1345035" y="8191325"/>
            <a:ext cx="17703511" cy="0"/>
          </a:xfrm>
          <a:prstGeom prst="line">
            <a:avLst/>
          </a:prstGeom>
          <a:ln cap="flat" w="76200">
            <a:solidFill>
              <a:srgbClr val="C23A97"/>
            </a:solidFill>
            <a:prstDash val="solid"/>
            <a:headEnd type="none" len="sm" w="sm"/>
            <a:tailEnd type="none" len="sm" w="sm"/>
          </a:ln>
        </p:spPr>
      </p:sp>
      <p:sp>
        <p:nvSpPr>
          <p:cNvPr name="AutoShape 7" id="7"/>
          <p:cNvSpPr/>
          <p:nvPr/>
        </p:nvSpPr>
        <p:spPr>
          <a:xfrm flipH="true">
            <a:off x="9940564" y="1826540"/>
            <a:ext cx="8347436" cy="0"/>
          </a:xfrm>
          <a:prstGeom prst="line">
            <a:avLst/>
          </a:prstGeom>
          <a:ln cap="flat" w="76200">
            <a:solidFill>
              <a:srgbClr val="F5F5F5"/>
            </a:solidFill>
            <a:prstDash val="solid"/>
            <a:headEnd type="none" len="sm" w="sm"/>
            <a:tailEnd type="none" len="sm" w="sm"/>
          </a:ln>
        </p:spPr>
      </p:sp>
      <p:sp>
        <p:nvSpPr>
          <p:cNvPr name="TextBox 8" id="8"/>
          <p:cNvSpPr txBox="true"/>
          <p:nvPr/>
        </p:nvSpPr>
        <p:spPr>
          <a:xfrm rot="0">
            <a:off x="9940564" y="2558885"/>
            <a:ext cx="6417913" cy="2278380"/>
          </a:xfrm>
          <a:prstGeom prst="rect">
            <a:avLst/>
          </a:prstGeom>
        </p:spPr>
        <p:txBody>
          <a:bodyPr anchor="t" rtlCol="false" tIns="0" lIns="0" bIns="0" rIns="0">
            <a:spAutoFit/>
          </a:bodyPr>
          <a:lstStyle/>
          <a:p>
            <a:pPr algn="just">
              <a:lnSpc>
                <a:spcPts val="5940"/>
              </a:lnSpc>
            </a:pPr>
            <a:r>
              <a:rPr lang="en-US" sz="5400" spc="172">
                <a:solidFill>
                  <a:srgbClr val="FFFFFF"/>
                </a:solidFill>
                <a:latin typeface="Days"/>
              </a:rPr>
              <a:t>LEARNINGS THROUGH THE PROJECT</a:t>
            </a:r>
          </a:p>
        </p:txBody>
      </p:sp>
      <p:sp>
        <p:nvSpPr>
          <p:cNvPr name="TextBox 9" id="9"/>
          <p:cNvSpPr txBox="true"/>
          <p:nvPr/>
        </p:nvSpPr>
        <p:spPr>
          <a:xfrm rot="0">
            <a:off x="9940564" y="5426735"/>
            <a:ext cx="6899678" cy="1864816"/>
          </a:xfrm>
          <a:prstGeom prst="rect">
            <a:avLst/>
          </a:prstGeom>
        </p:spPr>
        <p:txBody>
          <a:bodyPr anchor="t" rtlCol="false" tIns="0" lIns="0" bIns="0" rIns="0">
            <a:spAutoFit/>
          </a:bodyPr>
          <a:lstStyle/>
          <a:p>
            <a:pPr>
              <a:lnSpc>
                <a:spcPts val="3744"/>
              </a:lnSpc>
            </a:pPr>
            <a:r>
              <a:rPr lang="en-US" sz="2547">
                <a:solidFill>
                  <a:srgbClr val="FFFFFF"/>
                </a:solidFill>
                <a:latin typeface="Open Sauce Light"/>
              </a:rPr>
              <a:t>The key learnings from this project encompass both technical and managerial aspects. Next slide contains what we learned while developing this project.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34593">
                <a:alpha val="100000"/>
              </a:srgbClr>
            </a:gs>
            <a:gs pos="100000">
              <a:srgbClr val="151F52">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5015114">
            <a:off x="9740863" y="2343404"/>
            <a:ext cx="15802157" cy="9423832"/>
          </a:xfrm>
          <a:custGeom>
            <a:avLst/>
            <a:gdLst/>
            <a:ahLst/>
            <a:cxnLst/>
            <a:rect r="r" b="b" t="t" l="l"/>
            <a:pathLst>
              <a:path h="9423832" w="15802157">
                <a:moveTo>
                  <a:pt x="0" y="0"/>
                </a:moveTo>
                <a:lnTo>
                  <a:pt x="15802157" y="0"/>
                </a:lnTo>
                <a:lnTo>
                  <a:pt x="15802157"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66398" y="1333975"/>
            <a:ext cx="15433919" cy="7619050"/>
            <a:chOff x="0" y="0"/>
            <a:chExt cx="4064900" cy="2006663"/>
          </a:xfrm>
        </p:grpSpPr>
        <p:sp>
          <p:nvSpPr>
            <p:cNvPr name="Freeform 4" id="4"/>
            <p:cNvSpPr/>
            <p:nvPr/>
          </p:nvSpPr>
          <p:spPr>
            <a:xfrm flipH="false" flipV="false" rot="0">
              <a:off x="0" y="0"/>
              <a:ext cx="4064900" cy="2006663"/>
            </a:xfrm>
            <a:custGeom>
              <a:avLst/>
              <a:gdLst/>
              <a:ahLst/>
              <a:cxnLst/>
              <a:rect r="r" b="b" t="t" l="l"/>
              <a:pathLst>
                <a:path h="2006663" w="4064900">
                  <a:moveTo>
                    <a:pt x="0" y="0"/>
                  </a:moveTo>
                  <a:lnTo>
                    <a:pt x="4064900" y="0"/>
                  </a:lnTo>
                  <a:lnTo>
                    <a:pt x="4064900" y="2006663"/>
                  </a:lnTo>
                  <a:lnTo>
                    <a:pt x="0" y="2006663"/>
                  </a:lnTo>
                  <a:close/>
                </a:path>
              </a:pathLst>
            </a:custGeom>
            <a:solidFill>
              <a:srgbClr val="F5F5F5"/>
            </a:solidFill>
            <a:ln w="38100" cap="sq">
              <a:solidFill>
                <a:srgbClr val="202354"/>
              </a:solid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V="true">
            <a:off x="8654651" y="2652442"/>
            <a:ext cx="0" cy="5211720"/>
          </a:xfrm>
          <a:prstGeom prst="line">
            <a:avLst/>
          </a:prstGeom>
          <a:ln cap="flat" w="38100">
            <a:solidFill>
              <a:srgbClr val="192253"/>
            </a:solidFill>
            <a:prstDash val="solid"/>
            <a:headEnd type="none" len="sm" w="sm"/>
            <a:tailEnd type="none" len="sm" w="sm"/>
          </a:ln>
        </p:spPr>
      </p:sp>
      <p:grpSp>
        <p:nvGrpSpPr>
          <p:cNvPr name="Group 7" id="7"/>
          <p:cNvGrpSpPr>
            <a:grpSpLocks noChangeAspect="true"/>
          </p:cNvGrpSpPr>
          <p:nvPr/>
        </p:nvGrpSpPr>
        <p:grpSpPr>
          <a:xfrm rot="0">
            <a:off x="8488742" y="4138324"/>
            <a:ext cx="369918" cy="369918"/>
            <a:chOff x="6705600" y="1371600"/>
            <a:chExt cx="10972800" cy="10972800"/>
          </a:xfrm>
        </p:grpSpPr>
        <p:sp>
          <p:nvSpPr>
            <p:cNvPr name="Freeform 8" id="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rotWithShape="true">
              <a:gsLst>
                <a:gs pos="0">
                  <a:srgbClr val="B34593">
                    <a:alpha val="100000"/>
                  </a:srgbClr>
                </a:gs>
                <a:gs pos="100000">
                  <a:srgbClr val="151F52">
                    <a:alpha val="100000"/>
                  </a:srgbClr>
                </a:gs>
              </a:gsLst>
              <a:lin ang="5400000"/>
            </a:gradFill>
          </p:spPr>
        </p:sp>
      </p:grpSp>
      <p:grpSp>
        <p:nvGrpSpPr>
          <p:cNvPr name="Group 9" id="9"/>
          <p:cNvGrpSpPr>
            <a:grpSpLocks noChangeAspect="true"/>
          </p:cNvGrpSpPr>
          <p:nvPr/>
        </p:nvGrpSpPr>
        <p:grpSpPr>
          <a:xfrm rot="0">
            <a:off x="8488742" y="5643766"/>
            <a:ext cx="369918" cy="369918"/>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rotWithShape="true">
              <a:gsLst>
                <a:gs pos="0">
                  <a:srgbClr val="B34593">
                    <a:alpha val="100000"/>
                  </a:srgbClr>
                </a:gs>
                <a:gs pos="100000">
                  <a:srgbClr val="151F52">
                    <a:alpha val="100000"/>
                  </a:srgbClr>
                </a:gs>
              </a:gsLst>
              <a:lin ang="5400000"/>
            </a:gradFill>
          </p:spPr>
        </p:sp>
      </p:grpSp>
      <p:grpSp>
        <p:nvGrpSpPr>
          <p:cNvPr name="Group 11" id="11"/>
          <p:cNvGrpSpPr>
            <a:grpSpLocks noChangeAspect="true"/>
          </p:cNvGrpSpPr>
          <p:nvPr/>
        </p:nvGrpSpPr>
        <p:grpSpPr>
          <a:xfrm rot="0">
            <a:off x="8488742" y="6870361"/>
            <a:ext cx="369918" cy="369918"/>
            <a:chOff x="6705600" y="1371600"/>
            <a:chExt cx="10972800" cy="10972800"/>
          </a:xfrm>
        </p:grpSpPr>
        <p:sp>
          <p:nvSpPr>
            <p:cNvPr name="Freeform 12" id="12"/>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rotWithShape="true">
              <a:gsLst>
                <a:gs pos="0">
                  <a:srgbClr val="B34593">
                    <a:alpha val="100000"/>
                  </a:srgbClr>
                </a:gs>
                <a:gs pos="100000">
                  <a:srgbClr val="151F52">
                    <a:alpha val="100000"/>
                  </a:srgbClr>
                </a:gs>
              </a:gsLst>
              <a:lin ang="5400000"/>
            </a:gradFill>
          </p:spPr>
        </p:sp>
      </p:grpSp>
      <p:sp>
        <p:nvSpPr>
          <p:cNvPr name="AutoShape 13" id="13"/>
          <p:cNvSpPr/>
          <p:nvPr/>
        </p:nvSpPr>
        <p:spPr>
          <a:xfrm flipH="true" flipV="true">
            <a:off x="-7687792" y="4439071"/>
            <a:ext cx="15156557" cy="0"/>
          </a:xfrm>
          <a:prstGeom prst="line">
            <a:avLst/>
          </a:prstGeom>
          <a:ln cap="flat" w="76200">
            <a:solidFill>
              <a:srgbClr val="C23A97"/>
            </a:solidFill>
            <a:prstDash val="solid"/>
            <a:headEnd type="none" len="sm" w="sm"/>
            <a:tailEnd type="none" len="sm" w="sm"/>
          </a:ln>
        </p:spPr>
      </p:sp>
      <p:sp>
        <p:nvSpPr>
          <p:cNvPr name="Freeform 14" id="14"/>
          <p:cNvSpPr/>
          <p:nvPr/>
        </p:nvSpPr>
        <p:spPr>
          <a:xfrm flipH="false" flipV="false" rot="0">
            <a:off x="670306" y="4886325"/>
            <a:ext cx="7494585" cy="4216313"/>
          </a:xfrm>
          <a:custGeom>
            <a:avLst/>
            <a:gdLst/>
            <a:ahLst/>
            <a:cxnLst/>
            <a:rect r="r" b="b" t="t" l="l"/>
            <a:pathLst>
              <a:path h="4216313" w="7494585">
                <a:moveTo>
                  <a:pt x="0" y="0"/>
                </a:moveTo>
                <a:lnTo>
                  <a:pt x="7494586" y="0"/>
                </a:lnTo>
                <a:lnTo>
                  <a:pt x="7494586" y="4216313"/>
                </a:lnTo>
                <a:lnTo>
                  <a:pt x="0" y="4216313"/>
                </a:lnTo>
                <a:lnTo>
                  <a:pt x="0" y="0"/>
                </a:lnTo>
                <a:close/>
              </a:path>
            </a:pathLst>
          </a:custGeom>
          <a:blipFill>
            <a:blip r:embed="rId4"/>
            <a:stretch>
              <a:fillRect l="0" t="0" r="0" b="0"/>
            </a:stretch>
          </a:blipFill>
        </p:spPr>
      </p:sp>
      <p:sp>
        <p:nvSpPr>
          <p:cNvPr name="TextBox 15" id="15"/>
          <p:cNvSpPr txBox="true"/>
          <p:nvPr/>
        </p:nvSpPr>
        <p:spPr>
          <a:xfrm rot="0">
            <a:off x="3032253" y="3472650"/>
            <a:ext cx="5056438" cy="658495"/>
          </a:xfrm>
          <a:prstGeom prst="rect">
            <a:avLst/>
          </a:prstGeom>
        </p:spPr>
        <p:txBody>
          <a:bodyPr anchor="t" rtlCol="false" tIns="0" lIns="0" bIns="0" rIns="0">
            <a:spAutoFit/>
          </a:bodyPr>
          <a:lstStyle/>
          <a:p>
            <a:pPr algn="just">
              <a:lnSpc>
                <a:spcPts val="5059"/>
              </a:lnSpc>
            </a:pPr>
            <a:r>
              <a:rPr lang="en-US" sz="4599" spc="607">
                <a:solidFill>
                  <a:srgbClr val="000000"/>
                </a:solidFill>
                <a:latin typeface="Open Sauce Medium"/>
              </a:rPr>
              <a:t>LEARNINGS</a:t>
            </a:r>
          </a:p>
        </p:txBody>
      </p:sp>
      <p:sp>
        <p:nvSpPr>
          <p:cNvPr name="TextBox 16" id="16"/>
          <p:cNvSpPr txBox="true"/>
          <p:nvPr/>
        </p:nvSpPr>
        <p:spPr>
          <a:xfrm rot="0">
            <a:off x="9140426" y="2631845"/>
            <a:ext cx="6499032" cy="1018414"/>
          </a:xfrm>
          <a:prstGeom prst="rect">
            <a:avLst/>
          </a:prstGeom>
        </p:spPr>
        <p:txBody>
          <a:bodyPr anchor="t" rtlCol="false" tIns="0" lIns="0" bIns="0" rIns="0">
            <a:spAutoFit/>
          </a:bodyPr>
          <a:lstStyle/>
          <a:p>
            <a:pPr algn="just">
              <a:lnSpc>
                <a:spcPts val="4115"/>
              </a:lnSpc>
            </a:pPr>
            <a:r>
              <a:rPr lang="en-US" sz="2799">
                <a:solidFill>
                  <a:srgbClr val="000000"/>
                </a:solidFill>
                <a:latin typeface="Open Sauce Light"/>
              </a:rPr>
              <a:t>For developing this project, a number of technologies were implemented.</a:t>
            </a:r>
          </a:p>
        </p:txBody>
      </p:sp>
      <p:sp>
        <p:nvSpPr>
          <p:cNvPr name="TextBox 17" id="17"/>
          <p:cNvSpPr txBox="true"/>
          <p:nvPr/>
        </p:nvSpPr>
        <p:spPr>
          <a:xfrm rot="0">
            <a:off x="9140426" y="4026912"/>
            <a:ext cx="5260448" cy="481330"/>
          </a:xfrm>
          <a:prstGeom prst="rect">
            <a:avLst/>
          </a:prstGeom>
        </p:spPr>
        <p:txBody>
          <a:bodyPr anchor="t" rtlCol="false" tIns="0" lIns="0" bIns="0" rIns="0">
            <a:spAutoFit/>
          </a:bodyPr>
          <a:lstStyle/>
          <a:p>
            <a:pPr algn="just">
              <a:lnSpc>
                <a:spcPts val="3739"/>
              </a:lnSpc>
            </a:pPr>
            <a:r>
              <a:rPr lang="en-US" sz="3399" spc="108">
                <a:solidFill>
                  <a:srgbClr val="000000"/>
                </a:solidFill>
                <a:latin typeface="Open Sauce Medium"/>
              </a:rPr>
              <a:t>UI/UX</a:t>
            </a:r>
          </a:p>
        </p:txBody>
      </p:sp>
      <p:sp>
        <p:nvSpPr>
          <p:cNvPr name="TextBox 18" id="18"/>
          <p:cNvSpPr txBox="true"/>
          <p:nvPr/>
        </p:nvSpPr>
        <p:spPr>
          <a:xfrm rot="0">
            <a:off x="9140426" y="5592188"/>
            <a:ext cx="5260448" cy="501650"/>
          </a:xfrm>
          <a:prstGeom prst="rect">
            <a:avLst/>
          </a:prstGeom>
        </p:spPr>
        <p:txBody>
          <a:bodyPr anchor="t" rtlCol="false" tIns="0" lIns="0" bIns="0" rIns="0">
            <a:spAutoFit/>
          </a:bodyPr>
          <a:lstStyle/>
          <a:p>
            <a:pPr algn="just">
              <a:lnSpc>
                <a:spcPts val="3849"/>
              </a:lnSpc>
            </a:pPr>
            <a:r>
              <a:rPr lang="en-US" sz="3499" spc="111">
                <a:solidFill>
                  <a:srgbClr val="000000"/>
                </a:solidFill>
                <a:latin typeface="Open Sauce Medium"/>
              </a:rPr>
              <a:t>Backend</a:t>
            </a:r>
          </a:p>
        </p:txBody>
      </p:sp>
      <p:sp>
        <p:nvSpPr>
          <p:cNvPr name="TextBox 19" id="19"/>
          <p:cNvSpPr txBox="true"/>
          <p:nvPr/>
        </p:nvSpPr>
        <p:spPr>
          <a:xfrm rot="0">
            <a:off x="9107705" y="4622542"/>
            <a:ext cx="7022611" cy="731520"/>
          </a:xfrm>
          <a:prstGeom prst="rect">
            <a:avLst/>
          </a:prstGeom>
        </p:spPr>
        <p:txBody>
          <a:bodyPr anchor="t" rtlCol="false" tIns="0" lIns="0" bIns="0" rIns="0">
            <a:spAutoFit/>
          </a:bodyPr>
          <a:lstStyle/>
          <a:p>
            <a:pPr>
              <a:lnSpc>
                <a:spcPts val="2939"/>
              </a:lnSpc>
            </a:pPr>
            <a:r>
              <a:rPr lang="en-US" sz="1999">
                <a:solidFill>
                  <a:srgbClr val="000000"/>
                </a:solidFill>
                <a:latin typeface="Open Sauce Light"/>
              </a:rPr>
              <a:t>For designing the UI/UX the technologies used are: HTML, CSS, JavaScrpit and Bootstrap.</a:t>
            </a:r>
          </a:p>
        </p:txBody>
      </p:sp>
      <p:sp>
        <p:nvSpPr>
          <p:cNvPr name="TextBox 20" id="20"/>
          <p:cNvSpPr txBox="true"/>
          <p:nvPr/>
        </p:nvSpPr>
        <p:spPr>
          <a:xfrm rot="0">
            <a:off x="9144000" y="6203375"/>
            <a:ext cx="6986316" cy="360045"/>
          </a:xfrm>
          <a:prstGeom prst="rect">
            <a:avLst/>
          </a:prstGeom>
        </p:spPr>
        <p:txBody>
          <a:bodyPr anchor="t" rtlCol="false" tIns="0" lIns="0" bIns="0" rIns="0">
            <a:spAutoFit/>
          </a:bodyPr>
          <a:lstStyle/>
          <a:p>
            <a:pPr>
              <a:lnSpc>
                <a:spcPts val="2939"/>
              </a:lnSpc>
            </a:pPr>
            <a:r>
              <a:rPr lang="en-US" sz="1999">
                <a:solidFill>
                  <a:srgbClr val="000000"/>
                </a:solidFill>
                <a:latin typeface="Open Sauce Light"/>
              </a:rPr>
              <a:t>Backend is developed with the help of Java.</a:t>
            </a:r>
          </a:p>
        </p:txBody>
      </p:sp>
      <p:sp>
        <p:nvSpPr>
          <p:cNvPr name="TextBox 21" id="21"/>
          <p:cNvSpPr txBox="true"/>
          <p:nvPr/>
        </p:nvSpPr>
        <p:spPr>
          <a:xfrm rot="0">
            <a:off x="9107705" y="6869521"/>
            <a:ext cx="5260448" cy="480060"/>
          </a:xfrm>
          <a:prstGeom prst="rect">
            <a:avLst/>
          </a:prstGeom>
        </p:spPr>
        <p:txBody>
          <a:bodyPr anchor="t" rtlCol="false" tIns="0" lIns="0" bIns="0" rIns="0">
            <a:spAutoFit/>
          </a:bodyPr>
          <a:lstStyle/>
          <a:p>
            <a:pPr algn="just">
              <a:lnSpc>
                <a:spcPts val="3630"/>
              </a:lnSpc>
            </a:pPr>
            <a:r>
              <a:rPr lang="en-US" sz="3300" spc="105">
                <a:solidFill>
                  <a:srgbClr val="000000"/>
                </a:solidFill>
                <a:latin typeface="Open Sauce Medium"/>
              </a:rPr>
              <a:t>Database</a:t>
            </a:r>
          </a:p>
        </p:txBody>
      </p:sp>
      <p:sp>
        <p:nvSpPr>
          <p:cNvPr name="TextBox 22" id="22"/>
          <p:cNvSpPr txBox="true"/>
          <p:nvPr/>
        </p:nvSpPr>
        <p:spPr>
          <a:xfrm rot="0">
            <a:off x="9144000" y="7504117"/>
            <a:ext cx="7022611" cy="360045"/>
          </a:xfrm>
          <a:prstGeom prst="rect">
            <a:avLst/>
          </a:prstGeom>
        </p:spPr>
        <p:txBody>
          <a:bodyPr anchor="t" rtlCol="false" tIns="0" lIns="0" bIns="0" rIns="0">
            <a:spAutoFit/>
          </a:bodyPr>
          <a:lstStyle/>
          <a:p>
            <a:pPr>
              <a:lnSpc>
                <a:spcPts val="2939"/>
              </a:lnSpc>
            </a:pPr>
            <a:r>
              <a:rPr lang="en-US" sz="1999">
                <a:solidFill>
                  <a:srgbClr val="000000"/>
                </a:solidFill>
                <a:latin typeface="Open Sauce Light"/>
              </a:rPr>
              <a:t>For controlling the database, MySQL is made use of.</a:t>
            </a:r>
          </a:p>
        </p:txBody>
      </p:sp>
      <p:sp>
        <p:nvSpPr>
          <p:cNvPr name="TextBox 23" id="23"/>
          <p:cNvSpPr txBox="true"/>
          <p:nvPr/>
        </p:nvSpPr>
        <p:spPr>
          <a:xfrm rot="0">
            <a:off x="3032253" y="2672868"/>
            <a:ext cx="4436512" cy="711199"/>
          </a:xfrm>
          <a:prstGeom prst="rect">
            <a:avLst/>
          </a:prstGeom>
        </p:spPr>
        <p:txBody>
          <a:bodyPr anchor="t" rtlCol="false" tIns="0" lIns="0" bIns="0" rIns="0">
            <a:spAutoFit/>
          </a:bodyPr>
          <a:lstStyle/>
          <a:p>
            <a:pPr>
              <a:lnSpc>
                <a:spcPts val="5499"/>
              </a:lnSpc>
            </a:pPr>
            <a:r>
              <a:rPr lang="en-US" sz="4999" spc="159">
                <a:solidFill>
                  <a:srgbClr val="000000"/>
                </a:solidFill>
                <a:latin typeface="Days"/>
              </a:rPr>
              <a:t>Technical</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8100000">
            <a:off x="-5281063" y="-2431920"/>
            <a:ext cx="16893429" cy="10074627"/>
          </a:xfrm>
          <a:custGeom>
            <a:avLst/>
            <a:gdLst/>
            <a:ahLst/>
            <a:cxnLst/>
            <a:rect r="r" b="b" t="t" l="l"/>
            <a:pathLst>
              <a:path h="10074627" w="16893429">
                <a:moveTo>
                  <a:pt x="0" y="0"/>
                </a:moveTo>
                <a:lnTo>
                  <a:pt x="16893430" y="0"/>
                </a:lnTo>
                <a:lnTo>
                  <a:pt x="16893430" y="10074627"/>
                </a:lnTo>
                <a:lnTo>
                  <a:pt x="0" y="100746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66398" y="1333975"/>
            <a:ext cx="15433919" cy="7619050"/>
            <a:chOff x="0" y="0"/>
            <a:chExt cx="4064900" cy="2006663"/>
          </a:xfrm>
        </p:grpSpPr>
        <p:sp>
          <p:nvSpPr>
            <p:cNvPr name="Freeform 4" id="4"/>
            <p:cNvSpPr/>
            <p:nvPr/>
          </p:nvSpPr>
          <p:spPr>
            <a:xfrm flipH="false" flipV="false" rot="0">
              <a:off x="0" y="0"/>
              <a:ext cx="4064900" cy="2006663"/>
            </a:xfrm>
            <a:custGeom>
              <a:avLst/>
              <a:gdLst/>
              <a:ahLst/>
              <a:cxnLst/>
              <a:rect r="r" b="b" t="t" l="l"/>
              <a:pathLst>
                <a:path h="2006663" w="4064900">
                  <a:moveTo>
                    <a:pt x="0" y="0"/>
                  </a:moveTo>
                  <a:lnTo>
                    <a:pt x="4064900" y="0"/>
                  </a:lnTo>
                  <a:lnTo>
                    <a:pt x="4064900" y="2006663"/>
                  </a:lnTo>
                  <a:lnTo>
                    <a:pt x="0" y="2006663"/>
                  </a:lnTo>
                  <a:close/>
                </a:path>
              </a:pathLst>
            </a:custGeom>
            <a:solidFill>
              <a:srgbClr val="F5F5F5"/>
            </a:solidFill>
            <a:ln w="38100" cap="sq">
              <a:solidFill>
                <a:srgbClr val="202354"/>
              </a:solid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2683795" y="3140782"/>
            <a:ext cx="13199126" cy="4438844"/>
          </a:xfrm>
          <a:prstGeom prst="rect">
            <a:avLst/>
          </a:prstGeom>
        </p:spPr>
        <p:txBody>
          <a:bodyPr anchor="t" rtlCol="false" tIns="0" lIns="0" bIns="0" rIns="0">
            <a:spAutoFit/>
          </a:bodyPr>
          <a:lstStyle/>
          <a:p>
            <a:pPr marL="888941" indent="-444470" lvl="1">
              <a:lnSpc>
                <a:spcPts val="5764"/>
              </a:lnSpc>
              <a:buFont typeface="Arial"/>
              <a:buChar char="•"/>
            </a:pPr>
            <a:r>
              <a:rPr lang="en-US" sz="4117">
                <a:solidFill>
                  <a:srgbClr val="000000"/>
                </a:solidFill>
                <a:latin typeface="Agrandir Narrow"/>
              </a:rPr>
              <a:t>HTML stands for HyperText Markup Language. </a:t>
            </a:r>
          </a:p>
          <a:p>
            <a:pPr marL="888941" indent="-444470" lvl="1">
              <a:lnSpc>
                <a:spcPts val="5764"/>
              </a:lnSpc>
              <a:buFont typeface="Arial"/>
              <a:buChar char="•"/>
            </a:pPr>
            <a:r>
              <a:rPr lang="en-US" sz="4117">
                <a:solidFill>
                  <a:srgbClr val="000000"/>
                </a:solidFill>
                <a:latin typeface="Agrandir Narrow"/>
              </a:rPr>
              <a:t>It is a standard markup language for web page creation. </a:t>
            </a:r>
          </a:p>
          <a:p>
            <a:pPr marL="888941" indent="-444470" lvl="1">
              <a:lnSpc>
                <a:spcPts val="5764"/>
              </a:lnSpc>
              <a:buFont typeface="Arial"/>
              <a:buChar char="•"/>
            </a:pPr>
            <a:r>
              <a:rPr lang="en-US" sz="4117">
                <a:solidFill>
                  <a:srgbClr val="000000"/>
                </a:solidFill>
                <a:latin typeface="Agrandir Narrow"/>
              </a:rPr>
              <a:t>It allows the creation and structure of sections, paragraphs, and links using HTML elements (the building blocks of a web page) such as tags and attributes. </a:t>
            </a:r>
          </a:p>
        </p:txBody>
      </p:sp>
      <p:sp>
        <p:nvSpPr>
          <p:cNvPr name="TextBox 7" id="7"/>
          <p:cNvSpPr txBox="true"/>
          <p:nvPr/>
        </p:nvSpPr>
        <p:spPr>
          <a:xfrm rot="0">
            <a:off x="3422550" y="1854449"/>
            <a:ext cx="11442900" cy="1009650"/>
          </a:xfrm>
          <a:prstGeom prst="rect">
            <a:avLst/>
          </a:prstGeom>
        </p:spPr>
        <p:txBody>
          <a:bodyPr anchor="t" rtlCol="false" tIns="0" lIns="0" bIns="0" rIns="0">
            <a:spAutoFit/>
          </a:bodyPr>
          <a:lstStyle/>
          <a:p>
            <a:pPr algn="ctr">
              <a:lnSpc>
                <a:spcPts val="7920"/>
              </a:lnSpc>
            </a:pPr>
            <a:r>
              <a:rPr lang="en-US" sz="6600">
                <a:solidFill>
                  <a:srgbClr val="000000"/>
                </a:solidFill>
                <a:latin typeface="Days"/>
              </a:rPr>
              <a:t>HTML</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5015114">
            <a:off x="9740863" y="2343404"/>
            <a:ext cx="15802157" cy="9423832"/>
          </a:xfrm>
          <a:custGeom>
            <a:avLst/>
            <a:gdLst/>
            <a:ahLst/>
            <a:cxnLst/>
            <a:rect r="r" b="b" t="t" l="l"/>
            <a:pathLst>
              <a:path h="9423832" w="15802157">
                <a:moveTo>
                  <a:pt x="0" y="0"/>
                </a:moveTo>
                <a:lnTo>
                  <a:pt x="15802157" y="0"/>
                </a:lnTo>
                <a:lnTo>
                  <a:pt x="15802157"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66398" y="1333975"/>
            <a:ext cx="15433919" cy="7619050"/>
            <a:chOff x="0" y="0"/>
            <a:chExt cx="4064900" cy="2006663"/>
          </a:xfrm>
        </p:grpSpPr>
        <p:sp>
          <p:nvSpPr>
            <p:cNvPr name="Freeform 4" id="4"/>
            <p:cNvSpPr/>
            <p:nvPr/>
          </p:nvSpPr>
          <p:spPr>
            <a:xfrm flipH="false" flipV="false" rot="0">
              <a:off x="0" y="0"/>
              <a:ext cx="4064900" cy="2006663"/>
            </a:xfrm>
            <a:custGeom>
              <a:avLst/>
              <a:gdLst/>
              <a:ahLst/>
              <a:cxnLst/>
              <a:rect r="r" b="b" t="t" l="l"/>
              <a:pathLst>
                <a:path h="2006663" w="4064900">
                  <a:moveTo>
                    <a:pt x="0" y="0"/>
                  </a:moveTo>
                  <a:lnTo>
                    <a:pt x="4064900" y="0"/>
                  </a:lnTo>
                  <a:lnTo>
                    <a:pt x="4064900" y="2006663"/>
                  </a:lnTo>
                  <a:lnTo>
                    <a:pt x="0" y="2006663"/>
                  </a:lnTo>
                  <a:close/>
                </a:path>
              </a:pathLst>
            </a:custGeom>
            <a:solidFill>
              <a:srgbClr val="F5F5F5"/>
            </a:solidFill>
            <a:ln w="38100" cap="sq">
              <a:solidFill>
                <a:srgbClr val="202354"/>
              </a:solid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3422550" y="1905376"/>
            <a:ext cx="11442900" cy="1009650"/>
          </a:xfrm>
          <a:prstGeom prst="rect">
            <a:avLst/>
          </a:prstGeom>
        </p:spPr>
        <p:txBody>
          <a:bodyPr anchor="t" rtlCol="false" tIns="0" lIns="0" bIns="0" rIns="0">
            <a:spAutoFit/>
          </a:bodyPr>
          <a:lstStyle/>
          <a:p>
            <a:pPr algn="ctr">
              <a:lnSpc>
                <a:spcPts val="7920"/>
              </a:lnSpc>
            </a:pPr>
            <a:r>
              <a:rPr lang="en-US" sz="6600">
                <a:solidFill>
                  <a:srgbClr val="000000"/>
                </a:solidFill>
                <a:latin typeface="Days"/>
              </a:rPr>
              <a:t>CSS</a:t>
            </a:r>
          </a:p>
        </p:txBody>
      </p:sp>
      <p:sp>
        <p:nvSpPr>
          <p:cNvPr name="TextBox 7" id="7"/>
          <p:cNvSpPr txBox="true"/>
          <p:nvPr/>
        </p:nvSpPr>
        <p:spPr>
          <a:xfrm rot="0">
            <a:off x="2683795" y="2988002"/>
            <a:ext cx="13199126" cy="5162744"/>
          </a:xfrm>
          <a:prstGeom prst="rect">
            <a:avLst/>
          </a:prstGeom>
        </p:spPr>
        <p:txBody>
          <a:bodyPr anchor="t" rtlCol="false" tIns="0" lIns="0" bIns="0" rIns="0">
            <a:spAutoFit/>
          </a:bodyPr>
          <a:lstStyle/>
          <a:p>
            <a:pPr marL="888941" indent="-444470" lvl="1">
              <a:lnSpc>
                <a:spcPts val="5764"/>
              </a:lnSpc>
              <a:buFont typeface="Arial"/>
              <a:buChar char="•"/>
            </a:pPr>
            <a:r>
              <a:rPr lang="en-US" sz="4117">
                <a:solidFill>
                  <a:srgbClr val="000000"/>
                </a:solidFill>
                <a:latin typeface="Agrandir Narrow"/>
              </a:rPr>
              <a:t>CSS stands for Cascading Style Sheets. </a:t>
            </a:r>
          </a:p>
          <a:p>
            <a:pPr marL="888941" indent="-444470" lvl="1">
              <a:lnSpc>
                <a:spcPts val="5764"/>
              </a:lnSpc>
              <a:buFont typeface="Arial"/>
              <a:buChar char="•"/>
            </a:pPr>
            <a:r>
              <a:rPr lang="en-US" sz="4117">
                <a:solidFill>
                  <a:srgbClr val="000000"/>
                </a:solidFill>
                <a:latin typeface="Agrandir Narrow"/>
              </a:rPr>
              <a:t>It plays a crucial role in web development by allowing developers to control the layout, appearance, and design of web pages.</a:t>
            </a:r>
          </a:p>
          <a:p>
            <a:pPr marL="888941" indent="-444470" lvl="1">
              <a:lnSpc>
                <a:spcPts val="5764"/>
              </a:lnSpc>
              <a:buFont typeface="Arial"/>
              <a:buChar char="•"/>
            </a:pPr>
            <a:r>
              <a:rPr lang="en-US" sz="4117">
                <a:solidFill>
                  <a:srgbClr val="000000"/>
                </a:solidFill>
                <a:latin typeface="Agrandir Narrow"/>
              </a:rPr>
              <a:t>It provides a set of rules and styles that determine the colors, fonts, spacing, layout, and other visual aspects of a webpage.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8100000">
            <a:off x="-5281063" y="-2431920"/>
            <a:ext cx="16893429" cy="10074627"/>
          </a:xfrm>
          <a:custGeom>
            <a:avLst/>
            <a:gdLst/>
            <a:ahLst/>
            <a:cxnLst/>
            <a:rect r="r" b="b" t="t" l="l"/>
            <a:pathLst>
              <a:path h="10074627" w="16893429">
                <a:moveTo>
                  <a:pt x="0" y="0"/>
                </a:moveTo>
                <a:lnTo>
                  <a:pt x="16893430" y="0"/>
                </a:lnTo>
                <a:lnTo>
                  <a:pt x="16893430" y="10074627"/>
                </a:lnTo>
                <a:lnTo>
                  <a:pt x="0" y="100746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66398" y="1333975"/>
            <a:ext cx="15433919" cy="7619050"/>
            <a:chOff x="0" y="0"/>
            <a:chExt cx="4064900" cy="2006663"/>
          </a:xfrm>
        </p:grpSpPr>
        <p:sp>
          <p:nvSpPr>
            <p:cNvPr name="Freeform 4" id="4"/>
            <p:cNvSpPr/>
            <p:nvPr/>
          </p:nvSpPr>
          <p:spPr>
            <a:xfrm flipH="false" flipV="false" rot="0">
              <a:off x="0" y="0"/>
              <a:ext cx="4064900" cy="2006663"/>
            </a:xfrm>
            <a:custGeom>
              <a:avLst/>
              <a:gdLst/>
              <a:ahLst/>
              <a:cxnLst/>
              <a:rect r="r" b="b" t="t" l="l"/>
              <a:pathLst>
                <a:path h="2006663" w="4064900">
                  <a:moveTo>
                    <a:pt x="0" y="0"/>
                  </a:moveTo>
                  <a:lnTo>
                    <a:pt x="4064900" y="0"/>
                  </a:lnTo>
                  <a:lnTo>
                    <a:pt x="4064900" y="2006663"/>
                  </a:lnTo>
                  <a:lnTo>
                    <a:pt x="0" y="2006663"/>
                  </a:lnTo>
                  <a:close/>
                </a:path>
              </a:pathLst>
            </a:custGeom>
            <a:solidFill>
              <a:srgbClr val="F5F5F5"/>
            </a:solidFill>
            <a:ln w="38100" cap="sq">
              <a:solidFill>
                <a:srgbClr val="202354"/>
              </a:solid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2683795" y="2962539"/>
            <a:ext cx="13199126" cy="5686619"/>
          </a:xfrm>
          <a:prstGeom prst="rect">
            <a:avLst/>
          </a:prstGeom>
        </p:spPr>
        <p:txBody>
          <a:bodyPr anchor="t" rtlCol="false" tIns="0" lIns="0" bIns="0" rIns="0">
            <a:spAutoFit/>
          </a:bodyPr>
          <a:lstStyle/>
          <a:p>
            <a:pPr marL="888941" indent="-444470" lvl="1">
              <a:lnSpc>
                <a:spcPts val="5764"/>
              </a:lnSpc>
              <a:buFont typeface="Arial"/>
              <a:buChar char="•"/>
            </a:pPr>
            <a:r>
              <a:rPr lang="en-US" sz="4117">
                <a:solidFill>
                  <a:srgbClr val="000000"/>
                </a:solidFill>
                <a:latin typeface="Agrandir Narrow"/>
              </a:rPr>
              <a:t>JavaScript is a versatile and widely used programming language primarily used for web development. </a:t>
            </a:r>
          </a:p>
          <a:p>
            <a:pPr marL="802583" indent="-401291" lvl="1">
              <a:lnSpc>
                <a:spcPts val="5204"/>
              </a:lnSpc>
              <a:buFont typeface="Arial"/>
              <a:buChar char="•"/>
            </a:pPr>
            <a:r>
              <a:rPr lang="en-US" sz="3717">
                <a:solidFill>
                  <a:srgbClr val="000000"/>
                </a:solidFill>
                <a:latin typeface="Agrandir Narrow"/>
              </a:rPr>
              <a:t>It allows developers to create dynamic and interactive web pages by adding behavior, functionality, and interactivity to HTML and CSS. </a:t>
            </a:r>
          </a:p>
          <a:p>
            <a:pPr marL="888941" indent="-444470" lvl="1">
              <a:lnSpc>
                <a:spcPts val="5764"/>
              </a:lnSpc>
              <a:buFont typeface="Arial"/>
              <a:buChar char="•"/>
            </a:pPr>
            <a:r>
              <a:rPr lang="en-US" sz="4117">
                <a:solidFill>
                  <a:srgbClr val="000000"/>
                </a:solidFill>
                <a:latin typeface="Agrandir Narrow"/>
              </a:rPr>
              <a:t>JavaScript is executed in web browsers, making it a client-side scripting language, but it can also be used on the server-side with technologies like Node.js. </a:t>
            </a:r>
          </a:p>
        </p:txBody>
      </p:sp>
      <p:sp>
        <p:nvSpPr>
          <p:cNvPr name="TextBox 7" id="7"/>
          <p:cNvSpPr txBox="true"/>
          <p:nvPr/>
        </p:nvSpPr>
        <p:spPr>
          <a:xfrm rot="0">
            <a:off x="3422550" y="1854449"/>
            <a:ext cx="11442900" cy="1009650"/>
          </a:xfrm>
          <a:prstGeom prst="rect">
            <a:avLst/>
          </a:prstGeom>
        </p:spPr>
        <p:txBody>
          <a:bodyPr anchor="t" rtlCol="false" tIns="0" lIns="0" bIns="0" rIns="0">
            <a:spAutoFit/>
          </a:bodyPr>
          <a:lstStyle/>
          <a:p>
            <a:pPr algn="ctr">
              <a:lnSpc>
                <a:spcPts val="7920"/>
              </a:lnSpc>
            </a:pPr>
            <a:r>
              <a:rPr lang="en-US" sz="6600">
                <a:solidFill>
                  <a:srgbClr val="000000"/>
                </a:solidFill>
                <a:latin typeface="Days"/>
              </a:rPr>
              <a:t>JAVASCRIPT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5015114">
            <a:off x="9740863" y="2343404"/>
            <a:ext cx="15802157" cy="9423832"/>
          </a:xfrm>
          <a:custGeom>
            <a:avLst/>
            <a:gdLst/>
            <a:ahLst/>
            <a:cxnLst/>
            <a:rect r="r" b="b" t="t" l="l"/>
            <a:pathLst>
              <a:path h="9423832" w="15802157">
                <a:moveTo>
                  <a:pt x="0" y="0"/>
                </a:moveTo>
                <a:lnTo>
                  <a:pt x="15802157" y="0"/>
                </a:lnTo>
                <a:lnTo>
                  <a:pt x="15802157"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66398" y="1333975"/>
            <a:ext cx="15433919" cy="7619050"/>
            <a:chOff x="0" y="0"/>
            <a:chExt cx="4064900" cy="2006663"/>
          </a:xfrm>
        </p:grpSpPr>
        <p:sp>
          <p:nvSpPr>
            <p:cNvPr name="Freeform 4" id="4"/>
            <p:cNvSpPr/>
            <p:nvPr/>
          </p:nvSpPr>
          <p:spPr>
            <a:xfrm flipH="false" flipV="false" rot="0">
              <a:off x="0" y="0"/>
              <a:ext cx="4064900" cy="2006663"/>
            </a:xfrm>
            <a:custGeom>
              <a:avLst/>
              <a:gdLst/>
              <a:ahLst/>
              <a:cxnLst/>
              <a:rect r="r" b="b" t="t" l="l"/>
              <a:pathLst>
                <a:path h="2006663" w="4064900">
                  <a:moveTo>
                    <a:pt x="0" y="0"/>
                  </a:moveTo>
                  <a:lnTo>
                    <a:pt x="4064900" y="0"/>
                  </a:lnTo>
                  <a:lnTo>
                    <a:pt x="4064900" y="2006663"/>
                  </a:lnTo>
                  <a:lnTo>
                    <a:pt x="0" y="2006663"/>
                  </a:lnTo>
                  <a:close/>
                </a:path>
              </a:pathLst>
            </a:custGeom>
            <a:solidFill>
              <a:srgbClr val="F5F5F5"/>
            </a:solidFill>
            <a:ln w="38100" cap="sq">
              <a:solidFill>
                <a:srgbClr val="202354"/>
              </a:solid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3422550" y="1905376"/>
            <a:ext cx="11442900" cy="1009650"/>
          </a:xfrm>
          <a:prstGeom prst="rect">
            <a:avLst/>
          </a:prstGeom>
        </p:spPr>
        <p:txBody>
          <a:bodyPr anchor="t" rtlCol="false" tIns="0" lIns="0" bIns="0" rIns="0">
            <a:spAutoFit/>
          </a:bodyPr>
          <a:lstStyle/>
          <a:p>
            <a:pPr algn="ctr">
              <a:lnSpc>
                <a:spcPts val="7920"/>
              </a:lnSpc>
            </a:pPr>
            <a:r>
              <a:rPr lang="en-US" sz="6600">
                <a:solidFill>
                  <a:srgbClr val="000000"/>
                </a:solidFill>
                <a:latin typeface="Days"/>
              </a:rPr>
              <a:t>BOOTSTRAP</a:t>
            </a:r>
          </a:p>
        </p:txBody>
      </p:sp>
      <p:sp>
        <p:nvSpPr>
          <p:cNvPr name="TextBox 7" id="7"/>
          <p:cNvSpPr txBox="true"/>
          <p:nvPr/>
        </p:nvSpPr>
        <p:spPr>
          <a:xfrm rot="0">
            <a:off x="2683795" y="2997527"/>
            <a:ext cx="13199126" cy="5022851"/>
          </a:xfrm>
          <a:prstGeom prst="rect">
            <a:avLst/>
          </a:prstGeom>
        </p:spPr>
        <p:txBody>
          <a:bodyPr anchor="t" rtlCol="false" tIns="0" lIns="0" bIns="0" rIns="0">
            <a:spAutoFit/>
          </a:bodyPr>
          <a:lstStyle/>
          <a:p>
            <a:pPr marL="863595" indent="-431797" lvl="1">
              <a:lnSpc>
                <a:spcPts val="5599"/>
              </a:lnSpc>
              <a:buFont typeface="Arial"/>
              <a:buChar char="•"/>
            </a:pPr>
            <a:r>
              <a:rPr lang="en-US" sz="3999">
                <a:solidFill>
                  <a:srgbClr val="000000"/>
                </a:solidFill>
                <a:latin typeface="Agrandir Narrow"/>
              </a:rPr>
              <a:t>Bootstrap is a popular and widely used front-end framework for web development. </a:t>
            </a:r>
          </a:p>
          <a:p>
            <a:pPr marL="863595" indent="-431797" lvl="1">
              <a:lnSpc>
                <a:spcPts val="5599"/>
              </a:lnSpc>
              <a:buFont typeface="Arial"/>
              <a:buChar char="•"/>
            </a:pPr>
            <a:r>
              <a:rPr lang="en-US" sz="3999">
                <a:solidFill>
                  <a:srgbClr val="000000"/>
                </a:solidFill>
                <a:latin typeface="Agrandir Narrow"/>
              </a:rPr>
              <a:t>It provides a collection of pre-designed, responsive, and customizable HTML, CSS, and JavaScript components and styles. </a:t>
            </a:r>
          </a:p>
          <a:p>
            <a:pPr marL="863595" indent="-431797" lvl="1">
              <a:lnSpc>
                <a:spcPts val="5599"/>
              </a:lnSpc>
              <a:buFont typeface="Arial"/>
              <a:buChar char="•"/>
            </a:pPr>
            <a:r>
              <a:rPr lang="en-US" sz="3999">
                <a:solidFill>
                  <a:srgbClr val="000000"/>
                </a:solidFill>
                <a:latin typeface="Agrandir Narrow"/>
              </a:rPr>
              <a:t>Developers use Bootstrap to create modern and visually appealing websites and web applications effectively. </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950948">
            <a:off x="-2669950" y="6007972"/>
            <a:ext cx="20843800" cy="12430485"/>
          </a:xfrm>
          <a:custGeom>
            <a:avLst/>
            <a:gdLst/>
            <a:ahLst/>
            <a:cxnLst/>
            <a:rect r="r" b="b" t="t" l="l"/>
            <a:pathLst>
              <a:path h="12430485" w="20843800">
                <a:moveTo>
                  <a:pt x="0" y="0"/>
                </a:moveTo>
                <a:lnTo>
                  <a:pt x="20843800" y="0"/>
                </a:lnTo>
                <a:lnTo>
                  <a:pt x="20843800" y="12430485"/>
                </a:lnTo>
                <a:lnTo>
                  <a:pt x="0" y="124304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66398" y="1333975"/>
            <a:ext cx="15433919" cy="7619050"/>
            <a:chOff x="0" y="0"/>
            <a:chExt cx="4064900" cy="2006663"/>
          </a:xfrm>
        </p:grpSpPr>
        <p:sp>
          <p:nvSpPr>
            <p:cNvPr name="Freeform 4" id="4"/>
            <p:cNvSpPr/>
            <p:nvPr/>
          </p:nvSpPr>
          <p:spPr>
            <a:xfrm flipH="false" flipV="false" rot="0">
              <a:off x="0" y="0"/>
              <a:ext cx="4064900" cy="2006663"/>
            </a:xfrm>
            <a:custGeom>
              <a:avLst/>
              <a:gdLst/>
              <a:ahLst/>
              <a:cxnLst/>
              <a:rect r="r" b="b" t="t" l="l"/>
              <a:pathLst>
                <a:path h="2006663" w="4064900">
                  <a:moveTo>
                    <a:pt x="0" y="0"/>
                  </a:moveTo>
                  <a:lnTo>
                    <a:pt x="4064900" y="0"/>
                  </a:lnTo>
                  <a:lnTo>
                    <a:pt x="4064900" y="2006663"/>
                  </a:lnTo>
                  <a:lnTo>
                    <a:pt x="0" y="2006663"/>
                  </a:lnTo>
                  <a:close/>
                </a:path>
              </a:pathLst>
            </a:custGeom>
            <a:solidFill>
              <a:srgbClr val="F5F5F5"/>
            </a:solidFill>
            <a:ln w="38100" cap="sq">
              <a:solidFill>
                <a:srgbClr val="202354"/>
              </a:solid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3422550" y="1905376"/>
            <a:ext cx="11442900" cy="1009650"/>
          </a:xfrm>
          <a:prstGeom prst="rect">
            <a:avLst/>
          </a:prstGeom>
        </p:spPr>
        <p:txBody>
          <a:bodyPr anchor="t" rtlCol="false" tIns="0" lIns="0" bIns="0" rIns="0">
            <a:spAutoFit/>
          </a:bodyPr>
          <a:lstStyle/>
          <a:p>
            <a:pPr algn="ctr">
              <a:lnSpc>
                <a:spcPts val="7920"/>
              </a:lnSpc>
            </a:pPr>
            <a:r>
              <a:rPr lang="en-US" sz="6600">
                <a:solidFill>
                  <a:srgbClr val="000000"/>
                </a:solidFill>
                <a:latin typeface="Days"/>
              </a:rPr>
              <a:t>JAVA</a:t>
            </a:r>
          </a:p>
        </p:txBody>
      </p:sp>
      <p:sp>
        <p:nvSpPr>
          <p:cNvPr name="TextBox 7" id="7"/>
          <p:cNvSpPr txBox="true"/>
          <p:nvPr/>
        </p:nvSpPr>
        <p:spPr>
          <a:xfrm rot="0">
            <a:off x="2683795" y="3241675"/>
            <a:ext cx="13199126" cy="4318001"/>
          </a:xfrm>
          <a:prstGeom prst="rect">
            <a:avLst/>
          </a:prstGeom>
        </p:spPr>
        <p:txBody>
          <a:bodyPr anchor="t" rtlCol="false" tIns="0" lIns="0" bIns="0" rIns="0">
            <a:spAutoFit/>
          </a:bodyPr>
          <a:lstStyle/>
          <a:p>
            <a:pPr algn="just">
              <a:lnSpc>
                <a:spcPts val="5599"/>
              </a:lnSpc>
            </a:pPr>
            <a:r>
              <a:rPr lang="en-US" sz="3999">
                <a:solidFill>
                  <a:srgbClr val="000000"/>
                </a:solidFill>
                <a:latin typeface="Agrandir Narrow"/>
              </a:rPr>
              <a:t>Java is a versatile and widely used language in web application development, both on the server-side and the client-side, offering a robust ecosystem of tools, frameworks, and libraries that enables us to build scalable, secure, and feature-rich web applications for a variety of industries and use cases </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7193973">
            <a:off x="-1226840" y="-275161"/>
            <a:ext cx="20194204" cy="12043089"/>
          </a:xfrm>
          <a:custGeom>
            <a:avLst/>
            <a:gdLst/>
            <a:ahLst/>
            <a:cxnLst/>
            <a:rect r="r" b="b" t="t" l="l"/>
            <a:pathLst>
              <a:path h="12043089" w="20194204">
                <a:moveTo>
                  <a:pt x="0" y="0"/>
                </a:moveTo>
                <a:lnTo>
                  <a:pt x="20194204" y="0"/>
                </a:lnTo>
                <a:lnTo>
                  <a:pt x="20194204" y="12043088"/>
                </a:lnTo>
                <a:lnTo>
                  <a:pt x="0" y="12043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66398" y="1333975"/>
            <a:ext cx="15433919" cy="7619050"/>
            <a:chOff x="0" y="0"/>
            <a:chExt cx="4064900" cy="2006663"/>
          </a:xfrm>
        </p:grpSpPr>
        <p:sp>
          <p:nvSpPr>
            <p:cNvPr name="Freeform 4" id="4"/>
            <p:cNvSpPr/>
            <p:nvPr/>
          </p:nvSpPr>
          <p:spPr>
            <a:xfrm flipH="false" flipV="false" rot="0">
              <a:off x="0" y="0"/>
              <a:ext cx="4064900" cy="2006663"/>
            </a:xfrm>
            <a:custGeom>
              <a:avLst/>
              <a:gdLst/>
              <a:ahLst/>
              <a:cxnLst/>
              <a:rect r="r" b="b" t="t" l="l"/>
              <a:pathLst>
                <a:path h="2006663" w="4064900">
                  <a:moveTo>
                    <a:pt x="0" y="0"/>
                  </a:moveTo>
                  <a:lnTo>
                    <a:pt x="4064900" y="0"/>
                  </a:lnTo>
                  <a:lnTo>
                    <a:pt x="4064900" y="2006663"/>
                  </a:lnTo>
                  <a:lnTo>
                    <a:pt x="0" y="2006663"/>
                  </a:lnTo>
                  <a:close/>
                </a:path>
              </a:pathLst>
            </a:custGeom>
            <a:solidFill>
              <a:srgbClr val="F5F5F5"/>
            </a:solidFill>
            <a:ln w="38100" cap="sq">
              <a:solidFill>
                <a:srgbClr val="202354"/>
              </a:solid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2361434" y="1866655"/>
            <a:ext cx="13521487" cy="6273800"/>
          </a:xfrm>
          <a:prstGeom prst="rect">
            <a:avLst/>
          </a:prstGeom>
        </p:spPr>
        <p:txBody>
          <a:bodyPr anchor="t" rtlCol="false" tIns="0" lIns="0" bIns="0" rIns="0">
            <a:spAutoFit/>
          </a:bodyPr>
          <a:lstStyle/>
          <a:p>
            <a:pPr algn="just">
              <a:lnSpc>
                <a:spcPts val="4900"/>
              </a:lnSpc>
            </a:pPr>
            <a:r>
              <a:rPr lang="en-US" sz="3500">
                <a:solidFill>
                  <a:srgbClr val="000000"/>
                </a:solidFill>
                <a:latin typeface="Agrandir Narrow"/>
              </a:rPr>
              <a:t>For server side web-development</a:t>
            </a:r>
          </a:p>
          <a:p>
            <a:pPr algn="just" marL="755652" indent="-377826" lvl="1">
              <a:lnSpc>
                <a:spcPts val="4900"/>
              </a:lnSpc>
              <a:buFont typeface="Arial"/>
              <a:buChar char="•"/>
            </a:pPr>
            <a:r>
              <a:rPr lang="en-US" sz="3500">
                <a:solidFill>
                  <a:srgbClr val="000000"/>
                </a:solidFill>
                <a:latin typeface="Agrandir Narrow Semi-Bold"/>
              </a:rPr>
              <a:t>Servlets:</a:t>
            </a:r>
            <a:r>
              <a:rPr lang="en-US" sz="3500">
                <a:solidFill>
                  <a:srgbClr val="000000"/>
                </a:solidFill>
                <a:latin typeface="Agrandir Narrow"/>
              </a:rPr>
              <a:t> Java Servlets are server-side components that handle HTTP requests and generate dynamic web content. Servlets are the foundation of Java-based web applications.</a:t>
            </a:r>
          </a:p>
          <a:p>
            <a:pPr algn="just" marL="755652" indent="-377826" lvl="1">
              <a:lnSpc>
                <a:spcPts val="4900"/>
              </a:lnSpc>
              <a:buFont typeface="Arial"/>
              <a:buChar char="•"/>
            </a:pPr>
            <a:r>
              <a:rPr lang="en-US" sz="3500">
                <a:solidFill>
                  <a:srgbClr val="000000"/>
                </a:solidFill>
                <a:latin typeface="Agrandir Narrow Semi-Bold"/>
              </a:rPr>
              <a:t>JavaServer Pages (JSP):</a:t>
            </a:r>
            <a:r>
              <a:rPr lang="en-US" sz="3500">
                <a:solidFill>
                  <a:srgbClr val="000000"/>
                </a:solidFill>
                <a:latin typeface="Agrandir Narrow"/>
              </a:rPr>
              <a:t> JSP is a technology that allows us to embed Java code within HTML pages. It enables the creation of dynamic web pages by combining HTML templates with Java logic.</a:t>
            </a:r>
          </a:p>
          <a:p>
            <a:pPr algn="just" marL="755652" indent="-377826" lvl="1">
              <a:lnSpc>
                <a:spcPts val="4900"/>
              </a:lnSpc>
              <a:buFont typeface="Arial"/>
              <a:buChar char="•"/>
            </a:pPr>
            <a:r>
              <a:rPr lang="en-US" sz="3500">
                <a:solidFill>
                  <a:srgbClr val="000000"/>
                </a:solidFill>
                <a:latin typeface="Agrandir Narrow Semi-Bold"/>
              </a:rPr>
              <a:t>Web Servers and Application Servers:</a:t>
            </a:r>
            <a:r>
              <a:rPr lang="en-US" sz="3500">
                <a:solidFill>
                  <a:srgbClr val="000000"/>
                </a:solidFill>
                <a:latin typeface="Agrandir Narrow"/>
              </a:rPr>
              <a:t> Java web applications are typically deployed on web or application servers such as Apache Tomcat, Jetty, WildFly, or Apache TomEE.</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8100000">
            <a:off x="-5281063" y="-2431920"/>
            <a:ext cx="16893429" cy="10074627"/>
          </a:xfrm>
          <a:custGeom>
            <a:avLst/>
            <a:gdLst/>
            <a:ahLst/>
            <a:cxnLst/>
            <a:rect r="r" b="b" t="t" l="l"/>
            <a:pathLst>
              <a:path h="10074627" w="16893429">
                <a:moveTo>
                  <a:pt x="0" y="0"/>
                </a:moveTo>
                <a:lnTo>
                  <a:pt x="16893430" y="0"/>
                </a:lnTo>
                <a:lnTo>
                  <a:pt x="16893430" y="10074627"/>
                </a:lnTo>
                <a:lnTo>
                  <a:pt x="0" y="100746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66398" y="1155732"/>
            <a:ext cx="15433919" cy="8102568"/>
            <a:chOff x="0" y="0"/>
            <a:chExt cx="4064900" cy="2134010"/>
          </a:xfrm>
        </p:grpSpPr>
        <p:sp>
          <p:nvSpPr>
            <p:cNvPr name="Freeform 4" id="4"/>
            <p:cNvSpPr/>
            <p:nvPr/>
          </p:nvSpPr>
          <p:spPr>
            <a:xfrm flipH="false" flipV="false" rot="0">
              <a:off x="0" y="0"/>
              <a:ext cx="4064900" cy="2134009"/>
            </a:xfrm>
            <a:custGeom>
              <a:avLst/>
              <a:gdLst/>
              <a:ahLst/>
              <a:cxnLst/>
              <a:rect r="r" b="b" t="t" l="l"/>
              <a:pathLst>
                <a:path h="2134009" w="4064900">
                  <a:moveTo>
                    <a:pt x="0" y="0"/>
                  </a:moveTo>
                  <a:lnTo>
                    <a:pt x="4064900" y="0"/>
                  </a:lnTo>
                  <a:lnTo>
                    <a:pt x="4064900" y="2134009"/>
                  </a:lnTo>
                  <a:lnTo>
                    <a:pt x="0" y="2134009"/>
                  </a:lnTo>
                  <a:close/>
                </a:path>
              </a:pathLst>
            </a:custGeom>
            <a:solidFill>
              <a:srgbClr val="F5F5F5"/>
            </a:solidFill>
            <a:ln w="38100" cap="sq">
              <a:solidFill>
                <a:srgbClr val="202354"/>
              </a:solid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2683795" y="2664114"/>
            <a:ext cx="13199126" cy="6085205"/>
          </a:xfrm>
          <a:prstGeom prst="rect">
            <a:avLst/>
          </a:prstGeom>
        </p:spPr>
        <p:txBody>
          <a:bodyPr anchor="t" rtlCol="false" tIns="0" lIns="0" bIns="0" rIns="0">
            <a:spAutoFit/>
          </a:bodyPr>
          <a:lstStyle/>
          <a:p>
            <a:pPr marL="820421" indent="-410210" lvl="1">
              <a:lnSpc>
                <a:spcPts val="5320"/>
              </a:lnSpc>
              <a:buFont typeface="Arial"/>
              <a:buChar char="•"/>
            </a:pPr>
            <a:r>
              <a:rPr lang="en-US" sz="3800">
                <a:solidFill>
                  <a:srgbClr val="000000"/>
                </a:solidFill>
                <a:latin typeface="Agrandir Narrow"/>
              </a:rPr>
              <a:t>MySQL is widely used in web development as a relational database management system (RDBMS) to store, retrieve, and manage data for web applications. </a:t>
            </a:r>
          </a:p>
          <a:p>
            <a:pPr marL="820421" indent="-410210" lvl="1">
              <a:lnSpc>
                <a:spcPts val="5320"/>
              </a:lnSpc>
              <a:buFont typeface="Arial"/>
              <a:buChar char="•"/>
            </a:pPr>
            <a:r>
              <a:rPr lang="en-US" sz="3800">
                <a:solidFill>
                  <a:srgbClr val="000000"/>
                </a:solidFill>
                <a:latin typeface="Agrandir Narrow"/>
              </a:rPr>
              <a:t>It provides a robust and scalable solution for storing and managing structured data. </a:t>
            </a:r>
          </a:p>
          <a:p>
            <a:pPr marL="820421" indent="-410210" lvl="1">
              <a:lnSpc>
                <a:spcPts val="5320"/>
              </a:lnSpc>
              <a:buFont typeface="Arial"/>
              <a:buChar char="•"/>
            </a:pPr>
            <a:r>
              <a:rPr lang="en-US" sz="3800">
                <a:solidFill>
                  <a:srgbClr val="000000"/>
                </a:solidFill>
                <a:latin typeface="Agrandir Narrow"/>
              </a:rPr>
              <a:t>It offers powerful features for data storage, retrieval, and management, making it a preferred choice for web applications, e-commerce platforms, content management systems, and a wide range of software projects.</a:t>
            </a:r>
          </a:p>
        </p:txBody>
      </p:sp>
      <p:sp>
        <p:nvSpPr>
          <p:cNvPr name="TextBox 7" id="7"/>
          <p:cNvSpPr txBox="true"/>
          <p:nvPr/>
        </p:nvSpPr>
        <p:spPr>
          <a:xfrm rot="0">
            <a:off x="3422550" y="1595743"/>
            <a:ext cx="11442900" cy="1009650"/>
          </a:xfrm>
          <a:prstGeom prst="rect">
            <a:avLst/>
          </a:prstGeom>
        </p:spPr>
        <p:txBody>
          <a:bodyPr anchor="t" rtlCol="false" tIns="0" lIns="0" bIns="0" rIns="0">
            <a:spAutoFit/>
          </a:bodyPr>
          <a:lstStyle/>
          <a:p>
            <a:pPr algn="ctr">
              <a:lnSpc>
                <a:spcPts val="7920"/>
              </a:lnSpc>
            </a:pPr>
            <a:r>
              <a:rPr lang="en-US" sz="6600">
                <a:solidFill>
                  <a:srgbClr val="000000"/>
                </a:solidFill>
                <a:latin typeface="Days"/>
              </a:rPr>
              <a:t>MYSQL</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232408">
            <a:off x="-2209541" y="4065394"/>
            <a:ext cx="20865141" cy="12443211"/>
          </a:xfrm>
          <a:custGeom>
            <a:avLst/>
            <a:gdLst/>
            <a:ahLst/>
            <a:cxnLst/>
            <a:rect r="r" b="b" t="t" l="l"/>
            <a:pathLst>
              <a:path h="12443211" w="20865141">
                <a:moveTo>
                  <a:pt x="0" y="0"/>
                </a:moveTo>
                <a:lnTo>
                  <a:pt x="20865141" y="0"/>
                </a:lnTo>
                <a:lnTo>
                  <a:pt x="20865141" y="12443212"/>
                </a:lnTo>
                <a:lnTo>
                  <a:pt x="0" y="124432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716635" y="2629398"/>
            <a:ext cx="12854730" cy="6628902"/>
            <a:chOff x="0" y="0"/>
            <a:chExt cx="3518031" cy="1814171"/>
          </a:xfrm>
        </p:grpSpPr>
        <p:sp>
          <p:nvSpPr>
            <p:cNvPr name="Freeform 4" id="4"/>
            <p:cNvSpPr/>
            <p:nvPr/>
          </p:nvSpPr>
          <p:spPr>
            <a:xfrm flipH="false" flipV="false" rot="0">
              <a:off x="0" y="0"/>
              <a:ext cx="3518031" cy="1814171"/>
            </a:xfrm>
            <a:custGeom>
              <a:avLst/>
              <a:gdLst/>
              <a:ahLst/>
              <a:cxnLst/>
              <a:rect r="r" b="b" t="t" l="l"/>
              <a:pathLst>
                <a:path h="1814171" w="3518031">
                  <a:moveTo>
                    <a:pt x="0" y="0"/>
                  </a:moveTo>
                  <a:lnTo>
                    <a:pt x="3518031" y="0"/>
                  </a:lnTo>
                  <a:lnTo>
                    <a:pt x="3518031" y="1814171"/>
                  </a:lnTo>
                  <a:lnTo>
                    <a:pt x="0" y="1814171"/>
                  </a:lnTo>
                  <a:close/>
                </a:path>
              </a:pathLst>
            </a:custGeom>
            <a:gradFill rotWithShape="true">
              <a:gsLst>
                <a:gs pos="0">
                  <a:srgbClr val="B34593">
                    <a:alpha val="100000"/>
                  </a:srgbClr>
                </a:gs>
                <a:gs pos="100000">
                  <a:srgbClr val="151F52">
                    <a:alpha val="100000"/>
                  </a:srgbClr>
                </a:gs>
              </a:gsLst>
              <a:lin ang="5400000"/>
            </a:gra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5661661" y="1152525"/>
            <a:ext cx="6138732" cy="837605"/>
          </a:xfrm>
          <a:prstGeom prst="rect">
            <a:avLst/>
          </a:prstGeom>
        </p:spPr>
        <p:txBody>
          <a:bodyPr anchor="t" rtlCol="false" tIns="0" lIns="0" bIns="0" rIns="0">
            <a:spAutoFit/>
          </a:bodyPr>
          <a:lstStyle/>
          <a:p>
            <a:pPr algn="ctr">
              <a:lnSpc>
                <a:spcPts val="6351"/>
              </a:lnSpc>
            </a:pPr>
            <a:r>
              <a:rPr lang="en-US" sz="6351">
                <a:solidFill>
                  <a:srgbClr val="000000"/>
                </a:solidFill>
                <a:latin typeface="Open Sauce Medium"/>
              </a:rPr>
              <a:t>THE TEAM</a:t>
            </a:r>
          </a:p>
        </p:txBody>
      </p:sp>
      <p:sp>
        <p:nvSpPr>
          <p:cNvPr name="TextBox 7" id="7"/>
          <p:cNvSpPr txBox="true"/>
          <p:nvPr/>
        </p:nvSpPr>
        <p:spPr>
          <a:xfrm rot="0">
            <a:off x="3577499" y="3935229"/>
            <a:ext cx="4908644" cy="2751456"/>
          </a:xfrm>
          <a:prstGeom prst="rect">
            <a:avLst/>
          </a:prstGeom>
        </p:spPr>
        <p:txBody>
          <a:bodyPr anchor="t" rtlCol="false" tIns="0" lIns="0" bIns="0" rIns="0">
            <a:spAutoFit/>
          </a:bodyPr>
          <a:lstStyle/>
          <a:p>
            <a:pPr algn="ctr" marL="820416" indent="-410208" lvl="1">
              <a:lnSpc>
                <a:spcPts val="5319"/>
              </a:lnSpc>
              <a:buFont typeface="Arial"/>
              <a:buChar char="•"/>
            </a:pPr>
            <a:r>
              <a:rPr lang="en-US" sz="3799">
                <a:solidFill>
                  <a:srgbClr val="FFFFFF"/>
                </a:solidFill>
                <a:latin typeface="Agrandir Narrow Bold"/>
              </a:rPr>
              <a:t>Aditi Mishra</a:t>
            </a:r>
          </a:p>
          <a:p>
            <a:pPr algn="ctr" marL="820416" indent="-410208" lvl="1">
              <a:lnSpc>
                <a:spcPts val="5319"/>
              </a:lnSpc>
              <a:buFont typeface="Arial"/>
              <a:buChar char="•"/>
            </a:pPr>
            <a:r>
              <a:rPr lang="en-US" sz="3799">
                <a:solidFill>
                  <a:srgbClr val="FFFFFF"/>
                </a:solidFill>
                <a:latin typeface="Agrandir Narrow Bold"/>
              </a:rPr>
              <a:t>Aditya Goenka</a:t>
            </a:r>
          </a:p>
          <a:p>
            <a:pPr algn="ctr" marL="820416" indent="-410208" lvl="1">
              <a:lnSpc>
                <a:spcPts val="5319"/>
              </a:lnSpc>
              <a:buFont typeface="Arial"/>
              <a:buChar char="•"/>
            </a:pPr>
            <a:r>
              <a:rPr lang="en-US" sz="3799">
                <a:solidFill>
                  <a:srgbClr val="FFFFFF"/>
                </a:solidFill>
                <a:latin typeface="Agrandir Narrow Bold"/>
              </a:rPr>
              <a:t>Ananya Joshi</a:t>
            </a:r>
          </a:p>
          <a:p>
            <a:pPr algn="ctr" marL="820416" indent="-410208" lvl="1">
              <a:lnSpc>
                <a:spcPts val="5319"/>
              </a:lnSpc>
              <a:buFont typeface="Arial"/>
              <a:buChar char="•"/>
            </a:pPr>
            <a:r>
              <a:rPr lang="en-US" sz="3799">
                <a:solidFill>
                  <a:srgbClr val="FFFFFF"/>
                </a:solidFill>
                <a:latin typeface="Agrandir Narrow Bold"/>
              </a:rPr>
              <a:t>Fatehpreet Singh</a:t>
            </a:r>
          </a:p>
        </p:txBody>
      </p:sp>
      <p:sp>
        <p:nvSpPr>
          <p:cNvPr name="TextBox 8" id="8"/>
          <p:cNvSpPr txBox="true"/>
          <p:nvPr/>
        </p:nvSpPr>
        <p:spPr>
          <a:xfrm rot="0">
            <a:off x="9422369" y="3935229"/>
            <a:ext cx="4756049" cy="2751456"/>
          </a:xfrm>
          <a:prstGeom prst="rect">
            <a:avLst/>
          </a:prstGeom>
        </p:spPr>
        <p:txBody>
          <a:bodyPr anchor="t" rtlCol="false" tIns="0" lIns="0" bIns="0" rIns="0">
            <a:spAutoFit/>
          </a:bodyPr>
          <a:lstStyle/>
          <a:p>
            <a:pPr algn="ctr" marL="820416" indent="-410208" lvl="1">
              <a:lnSpc>
                <a:spcPts val="5319"/>
              </a:lnSpc>
              <a:buFont typeface="Arial"/>
              <a:buChar char="•"/>
            </a:pPr>
            <a:r>
              <a:rPr lang="en-US" sz="3799">
                <a:solidFill>
                  <a:srgbClr val="FFFFFF"/>
                </a:solidFill>
                <a:latin typeface="Agrandir Narrow Bold"/>
              </a:rPr>
              <a:t>Kaustav Ganguly</a:t>
            </a:r>
          </a:p>
          <a:p>
            <a:pPr algn="ctr" marL="820416" indent="-410208" lvl="1">
              <a:lnSpc>
                <a:spcPts val="5319"/>
              </a:lnSpc>
              <a:buFont typeface="Arial"/>
              <a:buChar char="•"/>
            </a:pPr>
            <a:r>
              <a:rPr lang="en-US" sz="3799">
                <a:solidFill>
                  <a:srgbClr val="FFFFFF"/>
                </a:solidFill>
                <a:latin typeface="Agrandir Narrow Bold"/>
              </a:rPr>
              <a:t>Payal Gandhwani</a:t>
            </a:r>
          </a:p>
          <a:p>
            <a:pPr algn="ctr" marL="820416" indent="-410208" lvl="1">
              <a:lnSpc>
                <a:spcPts val="5319"/>
              </a:lnSpc>
              <a:buFont typeface="Arial"/>
              <a:buChar char="•"/>
            </a:pPr>
            <a:r>
              <a:rPr lang="en-US" sz="3799">
                <a:solidFill>
                  <a:srgbClr val="FFFFFF"/>
                </a:solidFill>
                <a:latin typeface="Agrandir Narrow Bold"/>
              </a:rPr>
              <a:t>Pooja Patel</a:t>
            </a:r>
          </a:p>
          <a:p>
            <a:pPr algn="ctr" marL="820416" indent="-410208" lvl="1">
              <a:lnSpc>
                <a:spcPts val="5319"/>
              </a:lnSpc>
              <a:buFont typeface="Arial"/>
              <a:buChar char="•"/>
            </a:pPr>
            <a:r>
              <a:rPr lang="en-US" sz="3799">
                <a:solidFill>
                  <a:srgbClr val="FFFFFF"/>
                </a:solidFill>
                <a:latin typeface="Agrandir Narrow Bold"/>
              </a:rPr>
              <a:t>Vedika Hirpathak</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7193973">
            <a:off x="-1226840" y="-275161"/>
            <a:ext cx="20194204" cy="12043089"/>
          </a:xfrm>
          <a:custGeom>
            <a:avLst/>
            <a:gdLst/>
            <a:ahLst/>
            <a:cxnLst/>
            <a:rect r="r" b="b" t="t" l="l"/>
            <a:pathLst>
              <a:path h="12043089" w="20194204">
                <a:moveTo>
                  <a:pt x="0" y="0"/>
                </a:moveTo>
                <a:lnTo>
                  <a:pt x="20194204" y="0"/>
                </a:lnTo>
                <a:lnTo>
                  <a:pt x="20194204" y="12043088"/>
                </a:lnTo>
                <a:lnTo>
                  <a:pt x="0" y="12043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28700" y="1028700"/>
            <a:ext cx="16506345" cy="8400805"/>
            <a:chOff x="0" y="0"/>
            <a:chExt cx="4347350" cy="2212558"/>
          </a:xfrm>
        </p:grpSpPr>
        <p:sp>
          <p:nvSpPr>
            <p:cNvPr name="Freeform 4" id="4"/>
            <p:cNvSpPr/>
            <p:nvPr/>
          </p:nvSpPr>
          <p:spPr>
            <a:xfrm flipH="false" flipV="false" rot="0">
              <a:off x="0" y="0"/>
              <a:ext cx="4347350" cy="2212558"/>
            </a:xfrm>
            <a:custGeom>
              <a:avLst/>
              <a:gdLst/>
              <a:ahLst/>
              <a:cxnLst/>
              <a:rect r="r" b="b" t="t" l="l"/>
              <a:pathLst>
                <a:path h="2212558" w="4347350">
                  <a:moveTo>
                    <a:pt x="0" y="0"/>
                  </a:moveTo>
                  <a:lnTo>
                    <a:pt x="4347350" y="0"/>
                  </a:lnTo>
                  <a:lnTo>
                    <a:pt x="4347350" y="2212558"/>
                  </a:lnTo>
                  <a:lnTo>
                    <a:pt x="0" y="2212558"/>
                  </a:lnTo>
                  <a:close/>
                </a:path>
              </a:pathLst>
            </a:custGeom>
            <a:solidFill>
              <a:srgbClr val="F5F5F5"/>
            </a:solidFill>
            <a:ln w="38100" cap="sq">
              <a:solidFill>
                <a:srgbClr val="202354"/>
              </a:solid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2002941" y="1150735"/>
            <a:ext cx="14282118" cy="7816247"/>
          </a:xfrm>
          <a:prstGeom prst="rect">
            <a:avLst/>
          </a:prstGeom>
        </p:spPr>
        <p:txBody>
          <a:bodyPr anchor="t" rtlCol="false" tIns="0" lIns="0" bIns="0" rIns="0">
            <a:spAutoFit/>
          </a:bodyPr>
          <a:lstStyle/>
          <a:p>
            <a:pPr algn="just">
              <a:lnSpc>
                <a:spcPts val="4408"/>
              </a:lnSpc>
            </a:pPr>
            <a:r>
              <a:rPr lang="en-US" sz="3148">
                <a:solidFill>
                  <a:srgbClr val="000000"/>
                </a:solidFill>
                <a:latin typeface="Agrandir Narrow"/>
              </a:rPr>
              <a:t>Here's how MySQL was used in this project:</a:t>
            </a:r>
          </a:p>
          <a:p>
            <a:pPr algn="just" marL="679816" indent="-339908" lvl="1">
              <a:lnSpc>
                <a:spcPts val="4408"/>
              </a:lnSpc>
              <a:buFont typeface="Arial"/>
              <a:buChar char="•"/>
            </a:pPr>
            <a:r>
              <a:rPr lang="en-US" sz="3148">
                <a:solidFill>
                  <a:srgbClr val="000000"/>
                </a:solidFill>
                <a:latin typeface="Agrandir Narrow Bold"/>
              </a:rPr>
              <a:t>Data Storage:</a:t>
            </a:r>
            <a:r>
              <a:rPr lang="en-US" sz="3148">
                <a:solidFill>
                  <a:srgbClr val="000000"/>
                </a:solidFill>
                <a:latin typeface="Agrandir Narrow"/>
              </a:rPr>
              <a:t> MySQL is used to store structured data such as user information, project details, bug details, etc.</a:t>
            </a:r>
          </a:p>
          <a:p>
            <a:pPr algn="just" marL="679816" indent="-339908" lvl="1">
              <a:lnSpc>
                <a:spcPts val="4408"/>
              </a:lnSpc>
              <a:buFont typeface="Arial"/>
              <a:buChar char="•"/>
            </a:pPr>
            <a:r>
              <a:rPr lang="en-US" sz="3148">
                <a:solidFill>
                  <a:srgbClr val="000000"/>
                </a:solidFill>
                <a:latin typeface="Agrandir Narrow Bold"/>
              </a:rPr>
              <a:t>Dynamic Content:</a:t>
            </a:r>
            <a:r>
              <a:rPr lang="en-US" sz="3148">
                <a:solidFill>
                  <a:srgbClr val="000000"/>
                </a:solidFill>
                <a:latin typeface="Agrandir Narrow"/>
              </a:rPr>
              <a:t> Bug Tracking System requires dynamic content that can change based on user interactions or data updates. MySQL is used to store this dynamic data, allowing web applications to retrieve and display information as needed.</a:t>
            </a:r>
          </a:p>
          <a:p>
            <a:pPr algn="just" marL="679816" indent="-339908" lvl="1">
              <a:lnSpc>
                <a:spcPts val="4408"/>
              </a:lnSpc>
              <a:buFont typeface="Arial"/>
              <a:buChar char="•"/>
            </a:pPr>
            <a:r>
              <a:rPr lang="en-US" sz="3148">
                <a:solidFill>
                  <a:srgbClr val="000000"/>
                </a:solidFill>
                <a:latin typeface="Agrandir Narrow Bold"/>
              </a:rPr>
              <a:t>User Authentication:</a:t>
            </a:r>
            <a:r>
              <a:rPr lang="en-US" sz="3148">
                <a:solidFill>
                  <a:srgbClr val="000000"/>
                </a:solidFill>
                <a:latin typeface="Agrandir Narrow"/>
              </a:rPr>
              <a:t> MySQL is commonly used to store user account information, including usernames, passwords (hashed and salted for security), and other user-related data. </a:t>
            </a:r>
          </a:p>
          <a:p>
            <a:pPr algn="just" marL="679816" indent="-339908" lvl="1">
              <a:lnSpc>
                <a:spcPts val="4408"/>
              </a:lnSpc>
              <a:buFont typeface="Arial"/>
              <a:buChar char="•"/>
            </a:pPr>
            <a:r>
              <a:rPr lang="en-US" sz="3148">
                <a:solidFill>
                  <a:srgbClr val="000000"/>
                </a:solidFill>
                <a:latin typeface="Agrandir Narrow Bold"/>
              </a:rPr>
              <a:t>Scalability:</a:t>
            </a:r>
            <a:r>
              <a:rPr lang="en-US" sz="3148">
                <a:solidFill>
                  <a:srgbClr val="000000"/>
                </a:solidFill>
                <a:latin typeface="Agrandir Narrow"/>
              </a:rPr>
              <a:t> MySQL supports scalable architecture configurations, allowing web developers to scale their applications as traffic and data grow. Techniques like database sharding and replication can be used for high availability and performance.</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7046" t="0" r="0" b="-27046"/>
            </a:stretch>
          </a:blipFill>
        </p:spPr>
      </p:sp>
      <p:grpSp>
        <p:nvGrpSpPr>
          <p:cNvPr name="Group 3" id="3"/>
          <p:cNvGrpSpPr/>
          <p:nvPr/>
        </p:nvGrpSpPr>
        <p:grpSpPr>
          <a:xfrm rot="0">
            <a:off x="1425649" y="2274744"/>
            <a:ext cx="15436702" cy="6376367"/>
            <a:chOff x="0" y="0"/>
            <a:chExt cx="4065633" cy="1679372"/>
          </a:xfrm>
        </p:grpSpPr>
        <p:sp>
          <p:nvSpPr>
            <p:cNvPr name="Freeform 4" id="4"/>
            <p:cNvSpPr/>
            <p:nvPr/>
          </p:nvSpPr>
          <p:spPr>
            <a:xfrm flipH="false" flipV="false" rot="0">
              <a:off x="0" y="0"/>
              <a:ext cx="4065634" cy="1679372"/>
            </a:xfrm>
            <a:custGeom>
              <a:avLst/>
              <a:gdLst/>
              <a:ahLst/>
              <a:cxnLst/>
              <a:rect r="r" b="b" t="t" l="l"/>
              <a:pathLst>
                <a:path h="1679372" w="4065634">
                  <a:moveTo>
                    <a:pt x="0" y="0"/>
                  </a:moveTo>
                  <a:lnTo>
                    <a:pt x="4065634" y="0"/>
                  </a:lnTo>
                  <a:lnTo>
                    <a:pt x="4065634" y="1679372"/>
                  </a:lnTo>
                  <a:lnTo>
                    <a:pt x="0" y="1679372"/>
                  </a:lnTo>
                  <a:close/>
                </a:path>
              </a:pathLst>
            </a:custGeom>
            <a:solidFill>
              <a:srgbClr val="F5F5F5"/>
            </a:solidFill>
            <a:ln cap="sq">
              <a:no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grpSp>
        <p:nvGrpSpPr>
          <p:cNvPr name="Group 6" id="6"/>
          <p:cNvGrpSpPr>
            <a:grpSpLocks noChangeAspect="true"/>
          </p:cNvGrpSpPr>
          <p:nvPr/>
        </p:nvGrpSpPr>
        <p:grpSpPr>
          <a:xfrm rot="0">
            <a:off x="2141985" y="1731407"/>
            <a:ext cx="7284828" cy="7284799"/>
            <a:chOff x="0" y="0"/>
            <a:chExt cx="6350025" cy="6350000"/>
          </a:xfrm>
        </p:grpSpPr>
        <p:sp>
          <p:nvSpPr>
            <p:cNvPr name="Freeform 7" id="7"/>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3"/>
              <a:stretch>
                <a:fillRect l="-24906" t="0" r="-24906" b="0"/>
              </a:stretch>
            </a:blipFill>
          </p:spPr>
        </p:sp>
      </p:grpSp>
      <p:sp>
        <p:nvSpPr>
          <p:cNvPr name="AutoShape 8" id="8"/>
          <p:cNvSpPr/>
          <p:nvPr/>
        </p:nvSpPr>
        <p:spPr>
          <a:xfrm flipH="true" flipV="true">
            <a:off x="9784815" y="4768053"/>
            <a:ext cx="10218510" cy="0"/>
          </a:xfrm>
          <a:prstGeom prst="line">
            <a:avLst/>
          </a:prstGeom>
          <a:ln cap="flat" w="76200">
            <a:solidFill>
              <a:srgbClr val="C23A97"/>
            </a:solidFill>
            <a:prstDash val="solid"/>
            <a:headEnd type="none" len="sm" w="sm"/>
            <a:tailEnd type="none" len="sm" w="sm"/>
          </a:ln>
        </p:spPr>
      </p:sp>
      <p:sp>
        <p:nvSpPr>
          <p:cNvPr name="TextBox 9" id="9"/>
          <p:cNvSpPr txBox="true"/>
          <p:nvPr/>
        </p:nvSpPr>
        <p:spPr>
          <a:xfrm rot="0">
            <a:off x="12201351" y="3199603"/>
            <a:ext cx="4052223" cy="711199"/>
          </a:xfrm>
          <a:prstGeom prst="rect">
            <a:avLst/>
          </a:prstGeom>
        </p:spPr>
        <p:txBody>
          <a:bodyPr anchor="t" rtlCol="false" tIns="0" lIns="0" bIns="0" rIns="0">
            <a:spAutoFit/>
          </a:bodyPr>
          <a:lstStyle/>
          <a:p>
            <a:pPr algn="r">
              <a:lnSpc>
                <a:spcPts val="5499"/>
              </a:lnSpc>
            </a:pPr>
            <a:r>
              <a:rPr lang="en-US" sz="4999" spc="159">
                <a:solidFill>
                  <a:srgbClr val="000000"/>
                </a:solidFill>
                <a:latin typeface="Days"/>
              </a:rPr>
              <a:t>Manegerial</a:t>
            </a:r>
          </a:p>
        </p:txBody>
      </p:sp>
      <p:sp>
        <p:nvSpPr>
          <p:cNvPr name="TextBox 10" id="10"/>
          <p:cNvSpPr txBox="true"/>
          <p:nvPr/>
        </p:nvSpPr>
        <p:spPr>
          <a:xfrm rot="0">
            <a:off x="11197136" y="3944463"/>
            <a:ext cx="5056438" cy="658495"/>
          </a:xfrm>
          <a:prstGeom prst="rect">
            <a:avLst/>
          </a:prstGeom>
        </p:spPr>
        <p:txBody>
          <a:bodyPr anchor="t" rtlCol="false" tIns="0" lIns="0" bIns="0" rIns="0">
            <a:spAutoFit/>
          </a:bodyPr>
          <a:lstStyle/>
          <a:p>
            <a:pPr algn="r">
              <a:lnSpc>
                <a:spcPts val="5059"/>
              </a:lnSpc>
            </a:pPr>
            <a:r>
              <a:rPr lang="en-US" sz="4599" spc="607">
                <a:solidFill>
                  <a:srgbClr val="000000"/>
                </a:solidFill>
                <a:latin typeface="Open Sauce Medium"/>
              </a:rPr>
              <a:t>LEARNINGS</a:t>
            </a:r>
          </a:p>
        </p:txBody>
      </p:sp>
      <p:sp>
        <p:nvSpPr>
          <p:cNvPr name="TextBox 11" id="11"/>
          <p:cNvSpPr txBox="true"/>
          <p:nvPr/>
        </p:nvSpPr>
        <p:spPr>
          <a:xfrm rot="0">
            <a:off x="10014405" y="5076825"/>
            <a:ext cx="6239169" cy="3118104"/>
          </a:xfrm>
          <a:prstGeom prst="rect">
            <a:avLst/>
          </a:prstGeom>
        </p:spPr>
        <p:txBody>
          <a:bodyPr anchor="t" rtlCol="false" tIns="0" lIns="0" bIns="0" rIns="0">
            <a:spAutoFit/>
          </a:bodyPr>
          <a:lstStyle/>
          <a:p>
            <a:pPr algn="just">
              <a:lnSpc>
                <a:spcPts val="3528"/>
              </a:lnSpc>
            </a:pPr>
            <a:r>
              <a:rPr lang="en-US" sz="2400">
                <a:solidFill>
                  <a:srgbClr val="000000"/>
                </a:solidFill>
                <a:latin typeface="Open Sauce Light"/>
              </a:rPr>
              <a:t>Managerial skills are crucial in team projects, as they facilitate effective collaboration, communication, and overall project success. They are essential for planning, organizing, coordinating, and leading efforts to achieve over all goals and objectives.</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1351028">
            <a:off x="-1272661" y="-3109670"/>
            <a:ext cx="20833322" cy="16506339"/>
          </a:xfrm>
          <a:custGeom>
            <a:avLst/>
            <a:gdLst/>
            <a:ahLst/>
            <a:cxnLst/>
            <a:rect r="r" b="b" t="t" l="l"/>
            <a:pathLst>
              <a:path h="16506339" w="20833322">
                <a:moveTo>
                  <a:pt x="20833322" y="7003569"/>
                </a:moveTo>
                <a:lnTo>
                  <a:pt x="3939507" y="0"/>
                </a:lnTo>
                <a:lnTo>
                  <a:pt x="0" y="9502771"/>
                </a:lnTo>
                <a:lnTo>
                  <a:pt x="16893815" y="16506340"/>
                </a:lnTo>
                <a:lnTo>
                  <a:pt x="20833322" y="7003569"/>
                </a:lnTo>
                <a:close/>
              </a:path>
            </a:pathLst>
          </a:custGeom>
          <a:blipFill>
            <a:blip r:embed="rId2"/>
            <a:stretch>
              <a:fillRect l="-20427" t="0" r="-20427" b="0"/>
            </a:stretch>
          </a:blipFill>
        </p:spPr>
      </p:sp>
      <p:grpSp>
        <p:nvGrpSpPr>
          <p:cNvPr name="Group 3" id="3"/>
          <p:cNvGrpSpPr/>
          <p:nvPr/>
        </p:nvGrpSpPr>
        <p:grpSpPr>
          <a:xfrm rot="0">
            <a:off x="1906059" y="1805470"/>
            <a:ext cx="6511495" cy="6973368"/>
            <a:chOff x="0" y="0"/>
            <a:chExt cx="1350514" cy="1446309"/>
          </a:xfrm>
        </p:grpSpPr>
        <p:sp>
          <p:nvSpPr>
            <p:cNvPr name="Freeform 4" id="4"/>
            <p:cNvSpPr/>
            <p:nvPr/>
          </p:nvSpPr>
          <p:spPr>
            <a:xfrm flipH="false" flipV="false" rot="0">
              <a:off x="0" y="0"/>
              <a:ext cx="1350514" cy="1446309"/>
            </a:xfrm>
            <a:custGeom>
              <a:avLst/>
              <a:gdLst/>
              <a:ahLst/>
              <a:cxnLst/>
              <a:rect r="r" b="b" t="t" l="l"/>
              <a:pathLst>
                <a:path h="1446309" w="1350514">
                  <a:moveTo>
                    <a:pt x="0" y="0"/>
                  </a:moveTo>
                  <a:lnTo>
                    <a:pt x="1350514" y="0"/>
                  </a:lnTo>
                  <a:lnTo>
                    <a:pt x="1350514" y="1446309"/>
                  </a:lnTo>
                  <a:lnTo>
                    <a:pt x="0" y="1446309"/>
                  </a:lnTo>
                  <a:close/>
                </a:path>
              </a:pathLst>
            </a:custGeom>
            <a:solidFill>
              <a:srgbClr val="F5F5F5"/>
            </a:solidFill>
            <a:ln cap="sq">
              <a:no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grpSp>
        <p:nvGrpSpPr>
          <p:cNvPr name="Group 6" id="6"/>
          <p:cNvGrpSpPr/>
          <p:nvPr/>
        </p:nvGrpSpPr>
        <p:grpSpPr>
          <a:xfrm rot="0">
            <a:off x="9581812" y="1805470"/>
            <a:ext cx="6511495" cy="6973368"/>
            <a:chOff x="0" y="0"/>
            <a:chExt cx="1350514" cy="1446309"/>
          </a:xfrm>
        </p:grpSpPr>
        <p:sp>
          <p:nvSpPr>
            <p:cNvPr name="Freeform 7" id="7"/>
            <p:cNvSpPr/>
            <p:nvPr/>
          </p:nvSpPr>
          <p:spPr>
            <a:xfrm flipH="false" flipV="false" rot="0">
              <a:off x="0" y="0"/>
              <a:ext cx="1350514" cy="1446309"/>
            </a:xfrm>
            <a:custGeom>
              <a:avLst/>
              <a:gdLst/>
              <a:ahLst/>
              <a:cxnLst/>
              <a:rect r="r" b="b" t="t" l="l"/>
              <a:pathLst>
                <a:path h="1446309" w="1350514">
                  <a:moveTo>
                    <a:pt x="0" y="0"/>
                  </a:moveTo>
                  <a:lnTo>
                    <a:pt x="1350514" y="0"/>
                  </a:lnTo>
                  <a:lnTo>
                    <a:pt x="1350514" y="1446309"/>
                  </a:lnTo>
                  <a:lnTo>
                    <a:pt x="0" y="1446309"/>
                  </a:lnTo>
                  <a:close/>
                </a:path>
              </a:pathLst>
            </a:custGeom>
            <a:solidFill>
              <a:srgbClr val="F5F5F5"/>
            </a:solidFill>
            <a:ln cap="sq">
              <a:noFill/>
              <a:miter/>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9" id="9"/>
          <p:cNvSpPr txBox="true"/>
          <p:nvPr/>
        </p:nvSpPr>
        <p:spPr>
          <a:xfrm rot="0">
            <a:off x="2598152" y="2823038"/>
            <a:ext cx="5127309" cy="771525"/>
          </a:xfrm>
          <a:prstGeom prst="rect">
            <a:avLst/>
          </a:prstGeom>
        </p:spPr>
        <p:txBody>
          <a:bodyPr anchor="t" rtlCol="false" tIns="0" lIns="0" bIns="0" rIns="0">
            <a:spAutoFit/>
          </a:bodyPr>
          <a:lstStyle/>
          <a:p>
            <a:pPr algn="ctr">
              <a:lnSpc>
                <a:spcPts val="6000"/>
              </a:lnSpc>
            </a:pPr>
            <a:r>
              <a:rPr lang="en-US" sz="5000" spc="-50">
                <a:solidFill>
                  <a:srgbClr val="000000"/>
                </a:solidFill>
                <a:latin typeface="Open Sauce Medium"/>
              </a:rPr>
              <a:t>Communication</a:t>
            </a:r>
          </a:p>
        </p:txBody>
      </p:sp>
      <p:sp>
        <p:nvSpPr>
          <p:cNvPr name="TextBox 10" id="10"/>
          <p:cNvSpPr txBox="true"/>
          <p:nvPr/>
        </p:nvSpPr>
        <p:spPr>
          <a:xfrm rot="0">
            <a:off x="2836962" y="4752650"/>
            <a:ext cx="4649690" cy="2679700"/>
          </a:xfrm>
          <a:prstGeom prst="rect">
            <a:avLst/>
          </a:prstGeom>
        </p:spPr>
        <p:txBody>
          <a:bodyPr anchor="t" rtlCol="false" tIns="0" lIns="0" bIns="0" rIns="0">
            <a:spAutoFit/>
          </a:bodyPr>
          <a:lstStyle/>
          <a:p>
            <a:pPr algn="just" marL="0" indent="0" lvl="0">
              <a:lnSpc>
                <a:spcPts val="3499"/>
              </a:lnSpc>
              <a:spcBef>
                <a:spcPct val="0"/>
              </a:spcBef>
            </a:pPr>
            <a:r>
              <a:rPr lang="en-US" sz="2499">
                <a:solidFill>
                  <a:srgbClr val="000000"/>
                </a:solidFill>
                <a:latin typeface="Agrandir Narrow"/>
              </a:rPr>
              <a:t>Clear and effective communication is vital in team projects. Team members need to convey ideas, updates, and feedback concisely and actively listen to others.</a:t>
            </a:r>
          </a:p>
        </p:txBody>
      </p:sp>
      <p:sp>
        <p:nvSpPr>
          <p:cNvPr name="TextBox 11" id="11"/>
          <p:cNvSpPr txBox="true"/>
          <p:nvPr/>
        </p:nvSpPr>
        <p:spPr>
          <a:xfrm rot="0">
            <a:off x="10273905" y="4752650"/>
            <a:ext cx="5185862" cy="2241550"/>
          </a:xfrm>
          <a:prstGeom prst="rect">
            <a:avLst/>
          </a:prstGeom>
        </p:spPr>
        <p:txBody>
          <a:bodyPr anchor="t" rtlCol="false" tIns="0" lIns="0" bIns="0" rIns="0">
            <a:spAutoFit/>
          </a:bodyPr>
          <a:lstStyle/>
          <a:p>
            <a:pPr algn="just" marL="0" indent="0" lvl="0">
              <a:lnSpc>
                <a:spcPts val="3499"/>
              </a:lnSpc>
              <a:spcBef>
                <a:spcPct val="0"/>
              </a:spcBef>
            </a:pPr>
            <a:r>
              <a:rPr lang="en-US" sz="2499">
                <a:solidFill>
                  <a:srgbClr val="000000"/>
                </a:solidFill>
                <a:latin typeface="Agrandir Narrow"/>
              </a:rPr>
              <a:t>Being a team player involves cooperating, collaborating, and valuing the contributions of others. Team members should be willing to help and support their colleagues.</a:t>
            </a:r>
          </a:p>
        </p:txBody>
      </p:sp>
      <p:sp>
        <p:nvSpPr>
          <p:cNvPr name="AutoShape 12" id="12"/>
          <p:cNvSpPr/>
          <p:nvPr/>
        </p:nvSpPr>
        <p:spPr>
          <a:xfrm flipH="true" flipV="true">
            <a:off x="-6739003" y="4020913"/>
            <a:ext cx="15156557" cy="0"/>
          </a:xfrm>
          <a:prstGeom prst="line">
            <a:avLst/>
          </a:prstGeom>
          <a:ln cap="flat" w="76200">
            <a:solidFill>
              <a:srgbClr val="C23A97"/>
            </a:solidFill>
            <a:prstDash val="solid"/>
            <a:headEnd type="none" len="sm" w="sm"/>
            <a:tailEnd type="none" len="sm" w="sm"/>
          </a:ln>
        </p:spPr>
      </p:sp>
      <p:sp>
        <p:nvSpPr>
          <p:cNvPr name="AutoShape 13" id="13"/>
          <p:cNvSpPr/>
          <p:nvPr/>
        </p:nvSpPr>
        <p:spPr>
          <a:xfrm flipH="true" flipV="true">
            <a:off x="9581812" y="4020913"/>
            <a:ext cx="15156557" cy="0"/>
          </a:xfrm>
          <a:prstGeom prst="line">
            <a:avLst/>
          </a:prstGeom>
          <a:ln cap="flat" w="76200">
            <a:solidFill>
              <a:srgbClr val="C23A97"/>
            </a:solidFill>
            <a:prstDash val="solid"/>
            <a:headEnd type="none" len="sm" w="sm"/>
            <a:tailEnd type="none" len="sm" w="sm"/>
          </a:ln>
        </p:spPr>
      </p:sp>
      <p:sp>
        <p:nvSpPr>
          <p:cNvPr name="TextBox 14" id="14"/>
          <p:cNvSpPr txBox="true"/>
          <p:nvPr/>
        </p:nvSpPr>
        <p:spPr>
          <a:xfrm rot="0">
            <a:off x="10273905" y="2823038"/>
            <a:ext cx="5127309" cy="771525"/>
          </a:xfrm>
          <a:prstGeom prst="rect">
            <a:avLst/>
          </a:prstGeom>
        </p:spPr>
        <p:txBody>
          <a:bodyPr anchor="t" rtlCol="false" tIns="0" lIns="0" bIns="0" rIns="0">
            <a:spAutoFit/>
          </a:bodyPr>
          <a:lstStyle/>
          <a:p>
            <a:pPr algn="ctr">
              <a:lnSpc>
                <a:spcPts val="6000"/>
              </a:lnSpc>
            </a:pPr>
            <a:r>
              <a:rPr lang="en-US" sz="5000" spc="-50">
                <a:solidFill>
                  <a:srgbClr val="000000"/>
                </a:solidFill>
                <a:latin typeface="Open Sauce Medium"/>
              </a:rPr>
              <a:t>Teamwork</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1351028">
            <a:off x="-1272661" y="-3109670"/>
            <a:ext cx="20833322" cy="16506339"/>
          </a:xfrm>
          <a:custGeom>
            <a:avLst/>
            <a:gdLst/>
            <a:ahLst/>
            <a:cxnLst/>
            <a:rect r="r" b="b" t="t" l="l"/>
            <a:pathLst>
              <a:path h="16506339" w="20833322">
                <a:moveTo>
                  <a:pt x="20833322" y="7003569"/>
                </a:moveTo>
                <a:lnTo>
                  <a:pt x="3939507" y="0"/>
                </a:lnTo>
                <a:lnTo>
                  <a:pt x="0" y="9502771"/>
                </a:lnTo>
                <a:lnTo>
                  <a:pt x="16893815" y="16506340"/>
                </a:lnTo>
                <a:lnTo>
                  <a:pt x="20833322" y="7003569"/>
                </a:lnTo>
                <a:close/>
              </a:path>
            </a:pathLst>
          </a:custGeom>
          <a:blipFill>
            <a:blip r:embed="rId2"/>
            <a:stretch>
              <a:fillRect l="-20427" t="0" r="-20427" b="0"/>
            </a:stretch>
          </a:blipFill>
        </p:spPr>
      </p:sp>
      <p:grpSp>
        <p:nvGrpSpPr>
          <p:cNvPr name="Group 3" id="3"/>
          <p:cNvGrpSpPr/>
          <p:nvPr/>
        </p:nvGrpSpPr>
        <p:grpSpPr>
          <a:xfrm rot="0">
            <a:off x="1906059" y="1805470"/>
            <a:ext cx="6511495" cy="6973368"/>
            <a:chOff x="0" y="0"/>
            <a:chExt cx="1350514" cy="1446309"/>
          </a:xfrm>
        </p:grpSpPr>
        <p:sp>
          <p:nvSpPr>
            <p:cNvPr name="Freeform 4" id="4"/>
            <p:cNvSpPr/>
            <p:nvPr/>
          </p:nvSpPr>
          <p:spPr>
            <a:xfrm flipH="false" flipV="false" rot="0">
              <a:off x="0" y="0"/>
              <a:ext cx="1350514" cy="1446309"/>
            </a:xfrm>
            <a:custGeom>
              <a:avLst/>
              <a:gdLst/>
              <a:ahLst/>
              <a:cxnLst/>
              <a:rect r="r" b="b" t="t" l="l"/>
              <a:pathLst>
                <a:path h="1446309" w="1350514">
                  <a:moveTo>
                    <a:pt x="0" y="0"/>
                  </a:moveTo>
                  <a:lnTo>
                    <a:pt x="1350514" y="0"/>
                  </a:lnTo>
                  <a:lnTo>
                    <a:pt x="1350514" y="1446309"/>
                  </a:lnTo>
                  <a:lnTo>
                    <a:pt x="0" y="1446309"/>
                  </a:lnTo>
                  <a:close/>
                </a:path>
              </a:pathLst>
            </a:custGeom>
            <a:solidFill>
              <a:srgbClr val="F5F5F5"/>
            </a:solidFill>
            <a:ln cap="sq">
              <a:no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grpSp>
        <p:nvGrpSpPr>
          <p:cNvPr name="Group 6" id="6"/>
          <p:cNvGrpSpPr/>
          <p:nvPr/>
        </p:nvGrpSpPr>
        <p:grpSpPr>
          <a:xfrm rot="0">
            <a:off x="9581812" y="1805470"/>
            <a:ext cx="6511495" cy="6973368"/>
            <a:chOff x="0" y="0"/>
            <a:chExt cx="1350514" cy="1446309"/>
          </a:xfrm>
        </p:grpSpPr>
        <p:sp>
          <p:nvSpPr>
            <p:cNvPr name="Freeform 7" id="7"/>
            <p:cNvSpPr/>
            <p:nvPr/>
          </p:nvSpPr>
          <p:spPr>
            <a:xfrm flipH="false" flipV="false" rot="0">
              <a:off x="0" y="0"/>
              <a:ext cx="1350514" cy="1446309"/>
            </a:xfrm>
            <a:custGeom>
              <a:avLst/>
              <a:gdLst/>
              <a:ahLst/>
              <a:cxnLst/>
              <a:rect r="r" b="b" t="t" l="l"/>
              <a:pathLst>
                <a:path h="1446309" w="1350514">
                  <a:moveTo>
                    <a:pt x="0" y="0"/>
                  </a:moveTo>
                  <a:lnTo>
                    <a:pt x="1350514" y="0"/>
                  </a:lnTo>
                  <a:lnTo>
                    <a:pt x="1350514" y="1446309"/>
                  </a:lnTo>
                  <a:lnTo>
                    <a:pt x="0" y="1446309"/>
                  </a:lnTo>
                  <a:close/>
                </a:path>
              </a:pathLst>
            </a:custGeom>
            <a:solidFill>
              <a:srgbClr val="F5F5F5"/>
            </a:solidFill>
            <a:ln cap="sq">
              <a:noFill/>
              <a:miter/>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9" id="9"/>
          <p:cNvSpPr txBox="true"/>
          <p:nvPr/>
        </p:nvSpPr>
        <p:spPr>
          <a:xfrm rot="0">
            <a:off x="2598152" y="2823038"/>
            <a:ext cx="5127309" cy="771525"/>
          </a:xfrm>
          <a:prstGeom prst="rect">
            <a:avLst/>
          </a:prstGeom>
        </p:spPr>
        <p:txBody>
          <a:bodyPr anchor="t" rtlCol="false" tIns="0" lIns="0" bIns="0" rIns="0">
            <a:spAutoFit/>
          </a:bodyPr>
          <a:lstStyle/>
          <a:p>
            <a:pPr algn="ctr">
              <a:lnSpc>
                <a:spcPts val="6000"/>
              </a:lnSpc>
            </a:pPr>
            <a:r>
              <a:rPr lang="en-US" sz="5000" spc="-50">
                <a:solidFill>
                  <a:srgbClr val="000000"/>
                </a:solidFill>
                <a:latin typeface="Open Sauce Medium"/>
              </a:rPr>
              <a:t>Problem-Solving</a:t>
            </a:r>
          </a:p>
        </p:txBody>
      </p:sp>
      <p:sp>
        <p:nvSpPr>
          <p:cNvPr name="TextBox 10" id="10"/>
          <p:cNvSpPr txBox="true"/>
          <p:nvPr/>
        </p:nvSpPr>
        <p:spPr>
          <a:xfrm rot="0">
            <a:off x="2836962" y="4752650"/>
            <a:ext cx="4649690" cy="2241550"/>
          </a:xfrm>
          <a:prstGeom prst="rect">
            <a:avLst/>
          </a:prstGeom>
        </p:spPr>
        <p:txBody>
          <a:bodyPr anchor="t" rtlCol="false" tIns="0" lIns="0" bIns="0" rIns="0">
            <a:spAutoFit/>
          </a:bodyPr>
          <a:lstStyle/>
          <a:p>
            <a:pPr algn="just" marL="0" indent="0" lvl="0">
              <a:lnSpc>
                <a:spcPts val="3499"/>
              </a:lnSpc>
              <a:spcBef>
                <a:spcPct val="0"/>
              </a:spcBef>
            </a:pPr>
            <a:r>
              <a:rPr lang="en-US" sz="2499">
                <a:solidFill>
                  <a:srgbClr val="000000"/>
                </a:solidFill>
                <a:latin typeface="Agrandir Narrow"/>
              </a:rPr>
              <a:t>The ability to identify challenges, analyze problems, and work collectively to find solutions is crucial in overcoming project obstacles.</a:t>
            </a:r>
          </a:p>
        </p:txBody>
      </p:sp>
      <p:sp>
        <p:nvSpPr>
          <p:cNvPr name="TextBox 11" id="11"/>
          <p:cNvSpPr txBox="true"/>
          <p:nvPr/>
        </p:nvSpPr>
        <p:spPr>
          <a:xfrm rot="0">
            <a:off x="10273905" y="4752650"/>
            <a:ext cx="5185862" cy="2679700"/>
          </a:xfrm>
          <a:prstGeom prst="rect">
            <a:avLst/>
          </a:prstGeom>
        </p:spPr>
        <p:txBody>
          <a:bodyPr anchor="t" rtlCol="false" tIns="0" lIns="0" bIns="0" rIns="0">
            <a:spAutoFit/>
          </a:bodyPr>
          <a:lstStyle/>
          <a:p>
            <a:pPr algn="just">
              <a:lnSpc>
                <a:spcPts val="3499"/>
              </a:lnSpc>
              <a:spcBef>
                <a:spcPct val="0"/>
              </a:spcBef>
            </a:pPr>
            <a:r>
              <a:rPr lang="en-US" sz="2499">
                <a:solidFill>
                  <a:srgbClr val="000000"/>
                </a:solidFill>
                <a:latin typeface="Agrandir Narrow"/>
              </a:rPr>
              <a:t>Conflict can arise in team projects. Soft skills for conflict resolution involve addressing disagreements in a constructive and respectful manner to find mutually acceptable solutions</a:t>
            </a:r>
          </a:p>
          <a:p>
            <a:pPr algn="just" marL="0" indent="0" lvl="0">
              <a:lnSpc>
                <a:spcPts val="3499"/>
              </a:lnSpc>
              <a:spcBef>
                <a:spcPct val="0"/>
              </a:spcBef>
            </a:pPr>
          </a:p>
        </p:txBody>
      </p:sp>
      <p:sp>
        <p:nvSpPr>
          <p:cNvPr name="AutoShape 12" id="12"/>
          <p:cNvSpPr/>
          <p:nvPr/>
        </p:nvSpPr>
        <p:spPr>
          <a:xfrm flipH="true" flipV="true">
            <a:off x="-6739003" y="4020913"/>
            <a:ext cx="15156557" cy="0"/>
          </a:xfrm>
          <a:prstGeom prst="line">
            <a:avLst/>
          </a:prstGeom>
          <a:ln cap="flat" w="76200">
            <a:solidFill>
              <a:srgbClr val="C23A97"/>
            </a:solidFill>
            <a:prstDash val="solid"/>
            <a:headEnd type="none" len="sm" w="sm"/>
            <a:tailEnd type="none" len="sm" w="sm"/>
          </a:ln>
        </p:spPr>
      </p:sp>
      <p:sp>
        <p:nvSpPr>
          <p:cNvPr name="AutoShape 13" id="13"/>
          <p:cNvSpPr/>
          <p:nvPr/>
        </p:nvSpPr>
        <p:spPr>
          <a:xfrm flipH="true" flipV="true">
            <a:off x="9581812" y="4020913"/>
            <a:ext cx="15156557" cy="0"/>
          </a:xfrm>
          <a:prstGeom prst="line">
            <a:avLst/>
          </a:prstGeom>
          <a:ln cap="flat" w="76200">
            <a:solidFill>
              <a:srgbClr val="C23A97"/>
            </a:solidFill>
            <a:prstDash val="solid"/>
            <a:headEnd type="none" len="sm" w="sm"/>
            <a:tailEnd type="none" len="sm" w="sm"/>
          </a:ln>
        </p:spPr>
      </p:sp>
      <p:sp>
        <p:nvSpPr>
          <p:cNvPr name="TextBox 14" id="14"/>
          <p:cNvSpPr txBox="true"/>
          <p:nvPr/>
        </p:nvSpPr>
        <p:spPr>
          <a:xfrm rot="0">
            <a:off x="10273905" y="2061038"/>
            <a:ext cx="5127309" cy="1533525"/>
          </a:xfrm>
          <a:prstGeom prst="rect">
            <a:avLst/>
          </a:prstGeom>
        </p:spPr>
        <p:txBody>
          <a:bodyPr anchor="t" rtlCol="false" tIns="0" lIns="0" bIns="0" rIns="0">
            <a:spAutoFit/>
          </a:bodyPr>
          <a:lstStyle/>
          <a:p>
            <a:pPr algn="ctr">
              <a:lnSpc>
                <a:spcPts val="6000"/>
              </a:lnSpc>
            </a:pPr>
            <a:r>
              <a:rPr lang="en-US" sz="5000" spc="-50">
                <a:solidFill>
                  <a:srgbClr val="000000"/>
                </a:solidFill>
                <a:latin typeface="Open Sauce Medium"/>
              </a:rPr>
              <a:t>Conflict Resolution</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2923865">
            <a:off x="-2984685" y="1184351"/>
            <a:ext cx="15802157" cy="9423832"/>
          </a:xfrm>
          <a:custGeom>
            <a:avLst/>
            <a:gdLst/>
            <a:ahLst/>
            <a:cxnLst/>
            <a:rect r="r" b="b" t="t" l="l"/>
            <a:pathLst>
              <a:path h="9423832" w="15802157">
                <a:moveTo>
                  <a:pt x="0" y="0"/>
                </a:moveTo>
                <a:lnTo>
                  <a:pt x="15802157" y="0"/>
                </a:lnTo>
                <a:lnTo>
                  <a:pt x="15802157"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400000">
            <a:off x="8046708" y="385825"/>
            <a:ext cx="11245538" cy="9778557"/>
            <a:chOff x="0" y="0"/>
            <a:chExt cx="2961788" cy="2575423"/>
          </a:xfrm>
        </p:grpSpPr>
        <p:sp>
          <p:nvSpPr>
            <p:cNvPr name="Freeform 4" id="4"/>
            <p:cNvSpPr/>
            <p:nvPr/>
          </p:nvSpPr>
          <p:spPr>
            <a:xfrm flipH="false" flipV="false" rot="0">
              <a:off x="0" y="0"/>
              <a:ext cx="2961788" cy="2575422"/>
            </a:xfrm>
            <a:custGeom>
              <a:avLst/>
              <a:gdLst/>
              <a:ahLst/>
              <a:cxnLst/>
              <a:rect r="r" b="b" t="t" l="l"/>
              <a:pathLst>
                <a:path h="2575422" w="2961788">
                  <a:moveTo>
                    <a:pt x="0" y="0"/>
                  </a:moveTo>
                  <a:lnTo>
                    <a:pt x="2961788" y="0"/>
                  </a:lnTo>
                  <a:lnTo>
                    <a:pt x="2961788" y="2575422"/>
                  </a:lnTo>
                  <a:lnTo>
                    <a:pt x="0" y="2575422"/>
                  </a:lnTo>
                  <a:close/>
                </a:path>
              </a:pathLst>
            </a:custGeom>
            <a:solidFill>
              <a:srgbClr val="192253"/>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H="true">
            <a:off x="-1345035" y="8191325"/>
            <a:ext cx="17703511" cy="0"/>
          </a:xfrm>
          <a:prstGeom prst="line">
            <a:avLst/>
          </a:prstGeom>
          <a:ln cap="flat" w="76200">
            <a:solidFill>
              <a:srgbClr val="C23A97"/>
            </a:solidFill>
            <a:prstDash val="solid"/>
            <a:headEnd type="none" len="sm" w="sm"/>
            <a:tailEnd type="none" len="sm" w="sm"/>
          </a:ln>
        </p:spPr>
      </p:sp>
      <p:sp>
        <p:nvSpPr>
          <p:cNvPr name="AutoShape 7" id="7"/>
          <p:cNvSpPr/>
          <p:nvPr/>
        </p:nvSpPr>
        <p:spPr>
          <a:xfrm flipH="true">
            <a:off x="9940564" y="1826540"/>
            <a:ext cx="8347436" cy="0"/>
          </a:xfrm>
          <a:prstGeom prst="line">
            <a:avLst/>
          </a:prstGeom>
          <a:ln cap="flat" w="76200">
            <a:solidFill>
              <a:srgbClr val="F5F5F5"/>
            </a:solidFill>
            <a:prstDash val="solid"/>
            <a:headEnd type="none" len="sm" w="sm"/>
            <a:tailEnd type="none" len="sm" w="sm"/>
          </a:ln>
        </p:spPr>
      </p:sp>
      <p:sp>
        <p:nvSpPr>
          <p:cNvPr name="TextBox 8" id="8"/>
          <p:cNvSpPr txBox="true"/>
          <p:nvPr/>
        </p:nvSpPr>
        <p:spPr>
          <a:xfrm rot="0">
            <a:off x="9940564" y="2558885"/>
            <a:ext cx="6417913" cy="2278380"/>
          </a:xfrm>
          <a:prstGeom prst="rect">
            <a:avLst/>
          </a:prstGeom>
        </p:spPr>
        <p:txBody>
          <a:bodyPr anchor="t" rtlCol="false" tIns="0" lIns="0" bIns="0" rIns="0">
            <a:spAutoFit/>
          </a:bodyPr>
          <a:lstStyle/>
          <a:p>
            <a:pPr algn="just">
              <a:lnSpc>
                <a:spcPts val="5940"/>
              </a:lnSpc>
            </a:pPr>
            <a:r>
              <a:rPr lang="en-US" sz="5400" spc="172">
                <a:solidFill>
                  <a:srgbClr val="FFFFFF"/>
                </a:solidFill>
                <a:latin typeface="Days"/>
              </a:rPr>
              <a:t>A LOOK THROUGH THE PROJECT</a:t>
            </a:r>
          </a:p>
        </p:txBody>
      </p:sp>
      <p:sp>
        <p:nvSpPr>
          <p:cNvPr name="TextBox 9" id="9"/>
          <p:cNvSpPr txBox="true"/>
          <p:nvPr/>
        </p:nvSpPr>
        <p:spPr>
          <a:xfrm rot="0">
            <a:off x="9940564" y="5407685"/>
            <a:ext cx="6899678" cy="1496462"/>
          </a:xfrm>
          <a:prstGeom prst="rect">
            <a:avLst/>
          </a:prstGeom>
        </p:spPr>
        <p:txBody>
          <a:bodyPr anchor="t" rtlCol="false" tIns="0" lIns="0" bIns="0" rIns="0">
            <a:spAutoFit/>
          </a:bodyPr>
          <a:lstStyle/>
          <a:p>
            <a:pPr>
              <a:lnSpc>
                <a:spcPts val="4038"/>
              </a:lnSpc>
            </a:pPr>
            <a:r>
              <a:rPr lang="en-US" sz="2747">
                <a:solidFill>
                  <a:srgbClr val="FFFFFF"/>
                </a:solidFill>
                <a:latin typeface="Open Sauce Light"/>
              </a:rPr>
              <a:t>This part gives a peek throughout the project by showing snapshots of the project UI and code snippets</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0" y="1353159"/>
            <a:ext cx="18288000" cy="7580682"/>
          </a:xfrm>
          <a:custGeom>
            <a:avLst/>
            <a:gdLst/>
            <a:ahLst/>
            <a:cxnLst/>
            <a:rect r="r" b="b" t="t" l="l"/>
            <a:pathLst>
              <a:path h="7580682" w="18288000">
                <a:moveTo>
                  <a:pt x="0" y="0"/>
                </a:moveTo>
                <a:lnTo>
                  <a:pt x="18288000" y="0"/>
                </a:lnTo>
                <a:lnTo>
                  <a:pt x="18288000" y="7580682"/>
                </a:lnTo>
                <a:lnTo>
                  <a:pt x="0" y="7580682"/>
                </a:lnTo>
                <a:lnTo>
                  <a:pt x="0" y="0"/>
                </a:lnTo>
                <a:close/>
              </a:path>
            </a:pathLst>
          </a:custGeom>
          <a:blipFill>
            <a:blip r:embed="rId2"/>
            <a:stretch>
              <a:fillRect l="0" t="-14199" r="0" b="-6117"/>
            </a:stretch>
          </a:blipFill>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0" y="819220"/>
            <a:ext cx="18288000" cy="8648560"/>
          </a:xfrm>
          <a:custGeom>
            <a:avLst/>
            <a:gdLst/>
            <a:ahLst/>
            <a:cxnLst/>
            <a:rect r="r" b="b" t="t" l="l"/>
            <a:pathLst>
              <a:path h="8648560" w="18288000">
                <a:moveTo>
                  <a:pt x="0" y="0"/>
                </a:moveTo>
                <a:lnTo>
                  <a:pt x="18288000" y="0"/>
                </a:lnTo>
                <a:lnTo>
                  <a:pt x="18288000" y="8648560"/>
                </a:lnTo>
                <a:lnTo>
                  <a:pt x="0" y="8648560"/>
                </a:lnTo>
                <a:lnTo>
                  <a:pt x="0" y="0"/>
                </a:lnTo>
                <a:close/>
              </a:path>
            </a:pathLst>
          </a:custGeom>
          <a:blipFill>
            <a:blip r:embed="rId2"/>
            <a:stretch>
              <a:fillRect l="0" t="0" r="0" b="0"/>
            </a:stretch>
          </a:blipFill>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64759" y="1028700"/>
            <a:ext cx="18417518" cy="8229600"/>
          </a:xfrm>
          <a:custGeom>
            <a:avLst/>
            <a:gdLst/>
            <a:ahLst/>
            <a:cxnLst/>
            <a:rect r="r" b="b" t="t" l="l"/>
            <a:pathLst>
              <a:path h="8229600" w="18417518">
                <a:moveTo>
                  <a:pt x="0" y="0"/>
                </a:moveTo>
                <a:lnTo>
                  <a:pt x="18417518" y="0"/>
                </a:lnTo>
                <a:lnTo>
                  <a:pt x="18417518" y="8229600"/>
                </a:lnTo>
                <a:lnTo>
                  <a:pt x="0" y="8229600"/>
                </a:lnTo>
                <a:lnTo>
                  <a:pt x="0" y="0"/>
                </a:lnTo>
                <a:close/>
              </a:path>
            </a:pathLst>
          </a:custGeom>
          <a:blipFill>
            <a:blip r:embed="rId2"/>
            <a:stretch>
              <a:fillRect l="0" t="0" r="0" b="0"/>
            </a:stretch>
          </a:blipFill>
        </p:spPr>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0" y="1028700"/>
            <a:ext cx="18288000" cy="8243992"/>
          </a:xfrm>
          <a:custGeom>
            <a:avLst/>
            <a:gdLst/>
            <a:ahLst/>
            <a:cxnLst/>
            <a:rect r="r" b="b" t="t" l="l"/>
            <a:pathLst>
              <a:path h="8243992" w="18288000">
                <a:moveTo>
                  <a:pt x="0" y="0"/>
                </a:moveTo>
                <a:lnTo>
                  <a:pt x="18288000" y="0"/>
                </a:lnTo>
                <a:lnTo>
                  <a:pt x="18288000" y="8243992"/>
                </a:lnTo>
                <a:lnTo>
                  <a:pt x="0" y="8243992"/>
                </a:lnTo>
                <a:lnTo>
                  <a:pt x="0" y="0"/>
                </a:lnTo>
                <a:close/>
              </a:path>
            </a:pathLst>
          </a:custGeom>
          <a:blipFill>
            <a:blip r:embed="rId2"/>
            <a:stretch>
              <a:fillRect l="0" t="-13634" r="0" b="-7353"/>
            </a:stretch>
          </a:blipFill>
        </p:spPr>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0" y="919162"/>
            <a:ext cx="18288000" cy="8448675"/>
          </a:xfrm>
          <a:custGeom>
            <a:avLst/>
            <a:gdLst/>
            <a:ahLst/>
            <a:cxnLst/>
            <a:rect r="r" b="b" t="t" l="l"/>
            <a:pathLst>
              <a:path h="8448675" w="18288000">
                <a:moveTo>
                  <a:pt x="0" y="0"/>
                </a:moveTo>
                <a:lnTo>
                  <a:pt x="18288000" y="0"/>
                </a:lnTo>
                <a:lnTo>
                  <a:pt x="18288000" y="8448676"/>
                </a:lnTo>
                <a:lnTo>
                  <a:pt x="0" y="8448676"/>
                </a:lnTo>
                <a:lnTo>
                  <a:pt x="0" y="0"/>
                </a:lnTo>
                <a:close/>
              </a:path>
            </a:pathLst>
          </a:custGeom>
          <a:blipFill>
            <a:blip r:embed="rId2"/>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6558289" y="1100018"/>
            <a:ext cx="4710798" cy="1056442"/>
          </a:xfrm>
          <a:prstGeom prst="rect">
            <a:avLst/>
          </a:prstGeom>
        </p:spPr>
        <p:txBody>
          <a:bodyPr anchor="t" rtlCol="false" tIns="0" lIns="0" bIns="0" rIns="0">
            <a:spAutoFit/>
          </a:bodyPr>
          <a:lstStyle/>
          <a:p>
            <a:pPr algn="ctr">
              <a:lnSpc>
                <a:spcPts val="8177"/>
              </a:lnSpc>
            </a:pPr>
            <a:r>
              <a:rPr lang="en-US" sz="7434" spc="275">
                <a:solidFill>
                  <a:srgbClr val="FFFFFF"/>
                </a:solidFill>
                <a:latin typeface="Days"/>
              </a:rPr>
              <a:t>What is </a:t>
            </a:r>
          </a:p>
        </p:txBody>
      </p:sp>
      <p:sp>
        <p:nvSpPr>
          <p:cNvPr name="TextBox 4" id="4"/>
          <p:cNvSpPr txBox="true"/>
          <p:nvPr/>
        </p:nvSpPr>
        <p:spPr>
          <a:xfrm rot="0">
            <a:off x="2501740" y="2223135"/>
            <a:ext cx="13284519" cy="1055617"/>
          </a:xfrm>
          <a:prstGeom prst="rect">
            <a:avLst/>
          </a:prstGeom>
        </p:spPr>
        <p:txBody>
          <a:bodyPr anchor="t" rtlCol="false" tIns="0" lIns="0" bIns="0" rIns="0">
            <a:spAutoFit/>
          </a:bodyPr>
          <a:lstStyle/>
          <a:p>
            <a:pPr algn="just">
              <a:lnSpc>
                <a:spcPts val="8106"/>
              </a:lnSpc>
            </a:pPr>
            <a:r>
              <a:rPr lang="en-US" sz="7369" spc="530">
                <a:solidFill>
                  <a:srgbClr val="FFFFFF"/>
                </a:solidFill>
                <a:latin typeface="Open Sauce Medium"/>
              </a:rPr>
              <a:t>BUG TRACKING SYSTEM</a:t>
            </a:r>
          </a:p>
        </p:txBody>
      </p:sp>
      <p:sp>
        <p:nvSpPr>
          <p:cNvPr name="TextBox 5" id="5"/>
          <p:cNvSpPr txBox="true"/>
          <p:nvPr/>
        </p:nvSpPr>
        <p:spPr>
          <a:xfrm rot="0">
            <a:off x="1090201" y="3775603"/>
            <a:ext cx="15646975" cy="432054"/>
          </a:xfrm>
          <a:prstGeom prst="rect">
            <a:avLst/>
          </a:prstGeom>
        </p:spPr>
        <p:txBody>
          <a:bodyPr anchor="t" rtlCol="false" tIns="0" lIns="0" bIns="0" rIns="0">
            <a:spAutoFit/>
          </a:bodyPr>
          <a:lstStyle/>
          <a:p>
            <a:pPr algn="ctr">
              <a:lnSpc>
                <a:spcPts val="3528"/>
              </a:lnSpc>
            </a:pPr>
          </a:p>
        </p:txBody>
      </p:sp>
      <p:sp>
        <p:nvSpPr>
          <p:cNvPr name="TextBox 6" id="6"/>
          <p:cNvSpPr txBox="true"/>
          <p:nvPr/>
        </p:nvSpPr>
        <p:spPr>
          <a:xfrm rot="0">
            <a:off x="2470990" y="3737503"/>
            <a:ext cx="13346020" cy="4093381"/>
          </a:xfrm>
          <a:prstGeom prst="rect">
            <a:avLst/>
          </a:prstGeom>
        </p:spPr>
        <p:txBody>
          <a:bodyPr anchor="t" rtlCol="false" tIns="0" lIns="0" bIns="0" rIns="0">
            <a:spAutoFit/>
          </a:bodyPr>
          <a:lstStyle/>
          <a:p>
            <a:pPr algn="just">
              <a:lnSpc>
                <a:spcPts val="5409"/>
              </a:lnSpc>
            </a:pPr>
            <a:r>
              <a:rPr lang="en-US" sz="3680">
                <a:solidFill>
                  <a:srgbClr val="FFFFFF"/>
                </a:solidFill>
                <a:latin typeface="Belleza"/>
              </a:rPr>
              <a:t>The Bug Tracking System project is a comprehensive software solution designed to streamline the process of identifying, documenting, tracking, and resolving issues or bugs within a software development or IT environment. This project aims to enhance the overall software quality, improve collaboration among team members, and provide valuable insights into the software development lifecycle.</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0" y="871145"/>
            <a:ext cx="18288000" cy="8544710"/>
          </a:xfrm>
          <a:custGeom>
            <a:avLst/>
            <a:gdLst/>
            <a:ahLst/>
            <a:cxnLst/>
            <a:rect r="r" b="b" t="t" l="l"/>
            <a:pathLst>
              <a:path h="8544710" w="18288000">
                <a:moveTo>
                  <a:pt x="0" y="0"/>
                </a:moveTo>
                <a:lnTo>
                  <a:pt x="18288000" y="0"/>
                </a:lnTo>
                <a:lnTo>
                  <a:pt x="18288000" y="8544710"/>
                </a:lnTo>
                <a:lnTo>
                  <a:pt x="0" y="8544710"/>
                </a:lnTo>
                <a:lnTo>
                  <a:pt x="0" y="0"/>
                </a:lnTo>
                <a:close/>
              </a:path>
            </a:pathLst>
          </a:custGeom>
          <a:blipFill>
            <a:blip r:embed="rId2"/>
            <a:stretch>
              <a:fillRect l="0" t="0" r="0" b="0"/>
            </a:stretch>
          </a:blipFill>
        </p:spPr>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0" y="916876"/>
            <a:ext cx="18288000" cy="8453249"/>
          </a:xfrm>
          <a:custGeom>
            <a:avLst/>
            <a:gdLst/>
            <a:ahLst/>
            <a:cxnLst/>
            <a:rect r="r" b="b" t="t" l="l"/>
            <a:pathLst>
              <a:path h="8453249" w="18288000">
                <a:moveTo>
                  <a:pt x="0" y="0"/>
                </a:moveTo>
                <a:lnTo>
                  <a:pt x="18288000" y="0"/>
                </a:lnTo>
                <a:lnTo>
                  <a:pt x="18288000" y="8453248"/>
                </a:lnTo>
                <a:lnTo>
                  <a:pt x="0" y="8453248"/>
                </a:lnTo>
                <a:lnTo>
                  <a:pt x="0" y="0"/>
                </a:lnTo>
                <a:close/>
              </a:path>
            </a:pathLst>
          </a:custGeom>
          <a:blipFill>
            <a:blip r:embed="rId2"/>
            <a:stretch>
              <a:fillRect l="0" t="0" r="0" b="0"/>
            </a:stretch>
          </a:blipFill>
        </p:spPr>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0" y="1564700"/>
            <a:ext cx="18288000" cy="8249185"/>
          </a:xfrm>
          <a:custGeom>
            <a:avLst/>
            <a:gdLst/>
            <a:ahLst/>
            <a:cxnLst/>
            <a:rect r="r" b="b" t="t" l="l"/>
            <a:pathLst>
              <a:path h="8249185" w="18288000">
                <a:moveTo>
                  <a:pt x="0" y="0"/>
                </a:moveTo>
                <a:lnTo>
                  <a:pt x="18288000" y="0"/>
                </a:lnTo>
                <a:lnTo>
                  <a:pt x="18288000" y="8249185"/>
                </a:lnTo>
                <a:lnTo>
                  <a:pt x="0" y="8249185"/>
                </a:lnTo>
                <a:lnTo>
                  <a:pt x="0" y="0"/>
                </a:lnTo>
                <a:close/>
              </a:path>
            </a:pathLst>
          </a:custGeom>
          <a:blipFill>
            <a:blip r:embed="rId2"/>
            <a:stretch>
              <a:fillRect l="0" t="-13232" r="0" b="0"/>
            </a:stretch>
          </a:blipFill>
        </p:spPr>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3301980" y="3079750"/>
            <a:ext cx="11684040" cy="4213225"/>
          </a:xfrm>
          <a:prstGeom prst="rect">
            <a:avLst/>
          </a:prstGeom>
        </p:spPr>
        <p:txBody>
          <a:bodyPr anchor="t" rtlCol="false" tIns="0" lIns="0" bIns="0" rIns="0">
            <a:spAutoFit/>
          </a:bodyPr>
          <a:lstStyle/>
          <a:p>
            <a:pPr algn="ctr">
              <a:lnSpc>
                <a:spcPts val="10999"/>
              </a:lnSpc>
            </a:pPr>
            <a:r>
              <a:rPr lang="en-US" sz="9999" spc="369">
                <a:solidFill>
                  <a:srgbClr val="FFFFFF"/>
                </a:solidFill>
                <a:latin typeface="Belleza"/>
              </a:rPr>
              <a:t>Further slides contain some code snippets</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1882551" y="449015"/>
            <a:ext cx="13720396" cy="9388971"/>
          </a:xfrm>
          <a:custGeom>
            <a:avLst/>
            <a:gdLst/>
            <a:ahLst/>
            <a:cxnLst/>
            <a:rect r="r" b="b" t="t" l="l"/>
            <a:pathLst>
              <a:path h="9388971" w="13720396">
                <a:moveTo>
                  <a:pt x="0" y="0"/>
                </a:moveTo>
                <a:lnTo>
                  <a:pt x="13720396" y="0"/>
                </a:lnTo>
                <a:lnTo>
                  <a:pt x="13720396" y="9388970"/>
                </a:lnTo>
                <a:lnTo>
                  <a:pt x="0" y="9388970"/>
                </a:lnTo>
                <a:lnTo>
                  <a:pt x="0" y="0"/>
                </a:lnTo>
                <a:close/>
              </a:path>
            </a:pathLst>
          </a:custGeom>
          <a:blipFill>
            <a:blip r:embed="rId2"/>
            <a:stretch>
              <a:fillRect l="0" t="0" r="-4172" b="0"/>
            </a:stretch>
          </a:blipFill>
        </p:spPr>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764086" y="259386"/>
            <a:ext cx="16759827" cy="9768228"/>
          </a:xfrm>
          <a:custGeom>
            <a:avLst/>
            <a:gdLst/>
            <a:ahLst/>
            <a:cxnLst/>
            <a:rect r="r" b="b" t="t" l="l"/>
            <a:pathLst>
              <a:path h="9768228" w="16759827">
                <a:moveTo>
                  <a:pt x="0" y="0"/>
                </a:moveTo>
                <a:lnTo>
                  <a:pt x="16759828" y="0"/>
                </a:lnTo>
                <a:lnTo>
                  <a:pt x="16759828" y="9768228"/>
                </a:lnTo>
                <a:lnTo>
                  <a:pt x="0" y="9768228"/>
                </a:lnTo>
                <a:lnTo>
                  <a:pt x="0" y="0"/>
                </a:lnTo>
                <a:close/>
              </a:path>
            </a:pathLst>
          </a:custGeom>
          <a:blipFill>
            <a:blip r:embed="rId2"/>
            <a:stretch>
              <a:fillRect l="0" t="0" r="0" b="0"/>
            </a:stretch>
          </a:blipFill>
        </p:spPr>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2406513" y="134410"/>
            <a:ext cx="13474973" cy="10018179"/>
          </a:xfrm>
          <a:custGeom>
            <a:avLst/>
            <a:gdLst/>
            <a:ahLst/>
            <a:cxnLst/>
            <a:rect r="r" b="b" t="t" l="l"/>
            <a:pathLst>
              <a:path h="10018179" w="13474973">
                <a:moveTo>
                  <a:pt x="0" y="0"/>
                </a:moveTo>
                <a:lnTo>
                  <a:pt x="13474974" y="0"/>
                </a:lnTo>
                <a:lnTo>
                  <a:pt x="13474974" y="10018180"/>
                </a:lnTo>
                <a:lnTo>
                  <a:pt x="0" y="10018180"/>
                </a:lnTo>
                <a:lnTo>
                  <a:pt x="0" y="0"/>
                </a:lnTo>
                <a:close/>
              </a:path>
            </a:pathLst>
          </a:custGeom>
          <a:blipFill>
            <a:blip r:embed="rId2"/>
            <a:stretch>
              <a:fillRect l="0" t="0" r="0" b="0"/>
            </a:stretch>
          </a:blipFill>
        </p:spPr>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0">
            <a:off x="2466554" y="260657"/>
            <a:ext cx="13354892" cy="9765685"/>
          </a:xfrm>
          <a:custGeom>
            <a:avLst/>
            <a:gdLst/>
            <a:ahLst/>
            <a:cxnLst/>
            <a:rect r="r" b="b" t="t" l="l"/>
            <a:pathLst>
              <a:path h="9765685" w="13354892">
                <a:moveTo>
                  <a:pt x="0" y="0"/>
                </a:moveTo>
                <a:lnTo>
                  <a:pt x="13354892" y="0"/>
                </a:lnTo>
                <a:lnTo>
                  <a:pt x="13354892" y="9765686"/>
                </a:lnTo>
                <a:lnTo>
                  <a:pt x="0" y="9765686"/>
                </a:lnTo>
                <a:lnTo>
                  <a:pt x="0" y="0"/>
                </a:lnTo>
                <a:close/>
              </a:path>
            </a:pathLst>
          </a:custGeom>
          <a:blipFill>
            <a:blip r:embed="rId2"/>
            <a:stretch>
              <a:fillRect l="0" t="0" r="0" b="0"/>
            </a:stretch>
          </a:blipFill>
        </p:spPr>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2923865">
            <a:off x="-2984685" y="1184351"/>
            <a:ext cx="15802157" cy="9423832"/>
          </a:xfrm>
          <a:custGeom>
            <a:avLst/>
            <a:gdLst/>
            <a:ahLst/>
            <a:cxnLst/>
            <a:rect r="r" b="b" t="t" l="l"/>
            <a:pathLst>
              <a:path h="9423832" w="15802157">
                <a:moveTo>
                  <a:pt x="0" y="0"/>
                </a:moveTo>
                <a:lnTo>
                  <a:pt x="15802157" y="0"/>
                </a:lnTo>
                <a:lnTo>
                  <a:pt x="15802157"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400000">
            <a:off x="8046708" y="385825"/>
            <a:ext cx="11245538" cy="9778557"/>
            <a:chOff x="0" y="0"/>
            <a:chExt cx="2961788" cy="2575423"/>
          </a:xfrm>
        </p:grpSpPr>
        <p:sp>
          <p:nvSpPr>
            <p:cNvPr name="Freeform 4" id="4"/>
            <p:cNvSpPr/>
            <p:nvPr/>
          </p:nvSpPr>
          <p:spPr>
            <a:xfrm flipH="false" flipV="false" rot="0">
              <a:off x="0" y="0"/>
              <a:ext cx="2961788" cy="2575422"/>
            </a:xfrm>
            <a:custGeom>
              <a:avLst/>
              <a:gdLst/>
              <a:ahLst/>
              <a:cxnLst/>
              <a:rect r="r" b="b" t="t" l="l"/>
              <a:pathLst>
                <a:path h="2575422" w="2961788">
                  <a:moveTo>
                    <a:pt x="0" y="0"/>
                  </a:moveTo>
                  <a:lnTo>
                    <a:pt x="2961788" y="0"/>
                  </a:lnTo>
                  <a:lnTo>
                    <a:pt x="2961788" y="2575422"/>
                  </a:lnTo>
                  <a:lnTo>
                    <a:pt x="0" y="2575422"/>
                  </a:lnTo>
                  <a:close/>
                </a:path>
              </a:pathLst>
            </a:custGeom>
            <a:solidFill>
              <a:srgbClr val="192253"/>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H="true">
            <a:off x="-1345035" y="8191325"/>
            <a:ext cx="17703511" cy="0"/>
          </a:xfrm>
          <a:prstGeom prst="line">
            <a:avLst/>
          </a:prstGeom>
          <a:ln cap="flat" w="76200">
            <a:solidFill>
              <a:srgbClr val="C23A97"/>
            </a:solidFill>
            <a:prstDash val="solid"/>
            <a:headEnd type="none" len="sm" w="sm"/>
            <a:tailEnd type="none" len="sm" w="sm"/>
          </a:ln>
        </p:spPr>
      </p:sp>
      <p:sp>
        <p:nvSpPr>
          <p:cNvPr name="AutoShape 7" id="7"/>
          <p:cNvSpPr/>
          <p:nvPr/>
        </p:nvSpPr>
        <p:spPr>
          <a:xfrm flipH="true">
            <a:off x="9940564" y="1826540"/>
            <a:ext cx="8347436" cy="0"/>
          </a:xfrm>
          <a:prstGeom prst="line">
            <a:avLst/>
          </a:prstGeom>
          <a:ln cap="flat" w="76200">
            <a:solidFill>
              <a:srgbClr val="F5F5F5"/>
            </a:solidFill>
            <a:prstDash val="solid"/>
            <a:headEnd type="none" len="sm" w="sm"/>
            <a:tailEnd type="none" len="sm" w="sm"/>
          </a:ln>
        </p:spPr>
      </p:sp>
      <p:sp>
        <p:nvSpPr>
          <p:cNvPr name="TextBox 8" id="8"/>
          <p:cNvSpPr txBox="true"/>
          <p:nvPr/>
        </p:nvSpPr>
        <p:spPr>
          <a:xfrm rot="0">
            <a:off x="9940564" y="2558885"/>
            <a:ext cx="6417913" cy="1525905"/>
          </a:xfrm>
          <a:prstGeom prst="rect">
            <a:avLst/>
          </a:prstGeom>
        </p:spPr>
        <p:txBody>
          <a:bodyPr anchor="t" rtlCol="false" tIns="0" lIns="0" bIns="0" rIns="0">
            <a:spAutoFit/>
          </a:bodyPr>
          <a:lstStyle/>
          <a:p>
            <a:pPr algn="just">
              <a:lnSpc>
                <a:spcPts val="5940"/>
              </a:lnSpc>
            </a:pPr>
            <a:r>
              <a:rPr lang="en-US" sz="5400" spc="172">
                <a:solidFill>
                  <a:srgbClr val="FFFFFF"/>
                </a:solidFill>
                <a:latin typeface="Days"/>
              </a:rPr>
              <a:t>APPLICATIONS OF PROJECT</a:t>
            </a:r>
          </a:p>
        </p:txBody>
      </p:sp>
      <p:sp>
        <p:nvSpPr>
          <p:cNvPr name="TextBox 9" id="9"/>
          <p:cNvSpPr txBox="true"/>
          <p:nvPr/>
        </p:nvSpPr>
        <p:spPr>
          <a:xfrm rot="0">
            <a:off x="9940564" y="4447392"/>
            <a:ext cx="6899678" cy="3286081"/>
          </a:xfrm>
          <a:prstGeom prst="rect">
            <a:avLst/>
          </a:prstGeom>
        </p:spPr>
        <p:txBody>
          <a:bodyPr anchor="t" rtlCol="false" tIns="0" lIns="0" bIns="0" rIns="0">
            <a:spAutoFit/>
          </a:bodyPr>
          <a:lstStyle/>
          <a:p>
            <a:pPr>
              <a:lnSpc>
                <a:spcPts val="3744"/>
              </a:lnSpc>
            </a:pPr>
            <a:r>
              <a:rPr lang="en-US" sz="2547">
                <a:solidFill>
                  <a:srgbClr val="FFFFFF"/>
                </a:solidFill>
                <a:latin typeface="Open Sauce Light"/>
              </a:rPr>
              <a:t>Bug tracking systems have a wide range of applications beyond traditional software development and testing. They can improve the quality, efficiency, and reliability of products and services in various industries by systematically identifying, prioritizing, and resolving issues and defects.</a:t>
            </a: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1687" t="-65773" r="-34086" b="0"/>
            </a:stretch>
          </a:blipFill>
        </p:spPr>
      </p:sp>
      <p:grpSp>
        <p:nvGrpSpPr>
          <p:cNvPr name="Group 3" id="3"/>
          <p:cNvGrpSpPr/>
          <p:nvPr/>
        </p:nvGrpSpPr>
        <p:grpSpPr>
          <a:xfrm rot="0">
            <a:off x="1854249" y="-1190072"/>
            <a:ext cx="14579503" cy="11918432"/>
            <a:chOff x="0" y="0"/>
            <a:chExt cx="3839869" cy="3139011"/>
          </a:xfrm>
        </p:grpSpPr>
        <p:sp>
          <p:nvSpPr>
            <p:cNvPr name="Freeform 4" id="4"/>
            <p:cNvSpPr/>
            <p:nvPr/>
          </p:nvSpPr>
          <p:spPr>
            <a:xfrm flipH="false" flipV="false" rot="0">
              <a:off x="0" y="0"/>
              <a:ext cx="3839869" cy="3139011"/>
            </a:xfrm>
            <a:custGeom>
              <a:avLst/>
              <a:gdLst/>
              <a:ahLst/>
              <a:cxnLst/>
              <a:rect r="r" b="b" t="t" l="l"/>
              <a:pathLst>
                <a:path h="3139011" w="3839869">
                  <a:moveTo>
                    <a:pt x="0" y="0"/>
                  </a:moveTo>
                  <a:lnTo>
                    <a:pt x="3839869" y="0"/>
                  </a:lnTo>
                  <a:lnTo>
                    <a:pt x="3839869" y="3139011"/>
                  </a:lnTo>
                  <a:lnTo>
                    <a:pt x="0" y="3139011"/>
                  </a:lnTo>
                  <a:close/>
                </a:path>
              </a:pathLst>
            </a:custGeom>
            <a:solidFill>
              <a:srgbClr val="F5F5F5"/>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grpSp>
        <p:nvGrpSpPr>
          <p:cNvPr name="Group 6" id="6"/>
          <p:cNvGrpSpPr/>
          <p:nvPr/>
        </p:nvGrpSpPr>
        <p:grpSpPr>
          <a:xfrm rot="0">
            <a:off x="3948916" y="3342343"/>
            <a:ext cx="1954753" cy="1954753"/>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34593">
                    <a:alpha val="100000"/>
                  </a:srgbClr>
                </a:gs>
                <a:gs pos="100000">
                  <a:srgbClr val="151F52">
                    <a:alpha val="100000"/>
                  </a:srgbClr>
                </a:gs>
              </a:gsLst>
              <a:lin ang="5400000"/>
            </a:gradFill>
          </p:spPr>
        </p:sp>
        <p:sp>
          <p:nvSpPr>
            <p:cNvPr name="TextBox 8" id="8"/>
            <p:cNvSpPr txBox="true"/>
            <p:nvPr/>
          </p:nvSpPr>
          <p:spPr>
            <a:xfrm>
              <a:off x="76200" y="47625"/>
              <a:ext cx="660400" cy="688975"/>
            </a:xfrm>
            <a:prstGeom prst="rect">
              <a:avLst/>
            </a:prstGeom>
          </p:spPr>
          <p:txBody>
            <a:bodyPr anchor="ctr" rtlCol="false" tIns="50800" lIns="50800" bIns="50800" rIns="50800"/>
            <a:lstStyle/>
            <a:p>
              <a:pPr algn="ctr">
                <a:lnSpc>
                  <a:spcPts val="1869"/>
                </a:lnSpc>
              </a:pPr>
            </a:p>
          </p:txBody>
        </p:sp>
      </p:grpSp>
      <p:sp>
        <p:nvSpPr>
          <p:cNvPr name="Freeform 9" id="9"/>
          <p:cNvSpPr/>
          <p:nvPr/>
        </p:nvSpPr>
        <p:spPr>
          <a:xfrm flipH="false" flipV="false" rot="0">
            <a:off x="4372862" y="3773191"/>
            <a:ext cx="1115200" cy="1152932"/>
          </a:xfrm>
          <a:custGeom>
            <a:avLst/>
            <a:gdLst/>
            <a:ahLst/>
            <a:cxnLst/>
            <a:rect r="r" b="b" t="t" l="l"/>
            <a:pathLst>
              <a:path h="1152932" w="1115200">
                <a:moveTo>
                  <a:pt x="0" y="0"/>
                </a:moveTo>
                <a:lnTo>
                  <a:pt x="1115200" y="0"/>
                </a:lnTo>
                <a:lnTo>
                  <a:pt x="1115200" y="1152933"/>
                </a:lnTo>
                <a:lnTo>
                  <a:pt x="0" y="11529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0" id="10"/>
          <p:cNvGrpSpPr/>
          <p:nvPr/>
        </p:nvGrpSpPr>
        <p:grpSpPr>
          <a:xfrm rot="0">
            <a:off x="7920437" y="3342343"/>
            <a:ext cx="1954753" cy="195475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34593">
                    <a:alpha val="100000"/>
                  </a:srgbClr>
                </a:gs>
                <a:gs pos="100000">
                  <a:srgbClr val="151F52">
                    <a:alpha val="100000"/>
                  </a:srgbClr>
                </a:gs>
              </a:gsLst>
              <a:lin ang="5400000"/>
            </a:gradFill>
          </p:spPr>
        </p:sp>
        <p:sp>
          <p:nvSpPr>
            <p:cNvPr name="TextBox 12" id="12"/>
            <p:cNvSpPr txBox="true"/>
            <p:nvPr/>
          </p:nvSpPr>
          <p:spPr>
            <a:xfrm>
              <a:off x="76200" y="47625"/>
              <a:ext cx="660400" cy="688975"/>
            </a:xfrm>
            <a:prstGeom prst="rect">
              <a:avLst/>
            </a:prstGeom>
          </p:spPr>
          <p:txBody>
            <a:bodyPr anchor="ctr" rtlCol="false" tIns="50800" lIns="50800" bIns="50800" rIns="50800"/>
            <a:lstStyle/>
            <a:p>
              <a:pPr algn="ctr">
                <a:lnSpc>
                  <a:spcPts val="1869"/>
                </a:lnSpc>
              </a:pPr>
            </a:p>
          </p:txBody>
        </p:sp>
      </p:grpSp>
      <p:sp>
        <p:nvSpPr>
          <p:cNvPr name="Freeform 13" id="13"/>
          <p:cNvSpPr/>
          <p:nvPr/>
        </p:nvSpPr>
        <p:spPr>
          <a:xfrm flipH="false" flipV="false" rot="0">
            <a:off x="8511780" y="3836026"/>
            <a:ext cx="855266" cy="1152932"/>
          </a:xfrm>
          <a:custGeom>
            <a:avLst/>
            <a:gdLst/>
            <a:ahLst/>
            <a:cxnLst/>
            <a:rect r="r" b="b" t="t" l="l"/>
            <a:pathLst>
              <a:path h="1152932" w="855266">
                <a:moveTo>
                  <a:pt x="0" y="0"/>
                </a:moveTo>
                <a:lnTo>
                  <a:pt x="855266" y="0"/>
                </a:lnTo>
                <a:lnTo>
                  <a:pt x="855266" y="1152932"/>
                </a:lnTo>
                <a:lnTo>
                  <a:pt x="0" y="115293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4" id="14"/>
          <p:cNvGrpSpPr/>
          <p:nvPr/>
        </p:nvGrpSpPr>
        <p:grpSpPr>
          <a:xfrm rot="0">
            <a:off x="11891958" y="3342343"/>
            <a:ext cx="1954753" cy="1954753"/>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34593">
                    <a:alpha val="100000"/>
                  </a:srgbClr>
                </a:gs>
                <a:gs pos="100000">
                  <a:srgbClr val="151F52">
                    <a:alpha val="100000"/>
                  </a:srgbClr>
                </a:gs>
              </a:gsLst>
              <a:lin ang="5400000"/>
            </a:gradFill>
          </p:spPr>
        </p:sp>
        <p:sp>
          <p:nvSpPr>
            <p:cNvPr name="TextBox 16" id="16"/>
            <p:cNvSpPr txBox="true"/>
            <p:nvPr/>
          </p:nvSpPr>
          <p:spPr>
            <a:xfrm>
              <a:off x="76200" y="47625"/>
              <a:ext cx="660400" cy="688975"/>
            </a:xfrm>
            <a:prstGeom prst="rect">
              <a:avLst/>
            </a:prstGeom>
          </p:spPr>
          <p:txBody>
            <a:bodyPr anchor="ctr" rtlCol="false" tIns="50800" lIns="50800" bIns="50800" rIns="50800"/>
            <a:lstStyle/>
            <a:p>
              <a:pPr algn="ctr">
                <a:lnSpc>
                  <a:spcPts val="1869"/>
                </a:lnSpc>
              </a:pPr>
            </a:p>
          </p:txBody>
        </p:sp>
      </p:grpSp>
      <p:sp>
        <p:nvSpPr>
          <p:cNvPr name="Freeform 17" id="17"/>
          <p:cNvSpPr/>
          <p:nvPr/>
        </p:nvSpPr>
        <p:spPr>
          <a:xfrm flipH="false" flipV="false" rot="0">
            <a:off x="12390764" y="3773191"/>
            <a:ext cx="1152932" cy="1152932"/>
          </a:xfrm>
          <a:custGeom>
            <a:avLst/>
            <a:gdLst/>
            <a:ahLst/>
            <a:cxnLst/>
            <a:rect r="r" b="b" t="t" l="l"/>
            <a:pathLst>
              <a:path h="1152932" w="1152932">
                <a:moveTo>
                  <a:pt x="0" y="0"/>
                </a:moveTo>
                <a:lnTo>
                  <a:pt x="1152933" y="0"/>
                </a:lnTo>
                <a:lnTo>
                  <a:pt x="1152933" y="1152933"/>
                </a:lnTo>
                <a:lnTo>
                  <a:pt x="0" y="115293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8" id="18"/>
          <p:cNvSpPr txBox="true"/>
          <p:nvPr/>
        </p:nvSpPr>
        <p:spPr>
          <a:xfrm rot="0">
            <a:off x="2291661" y="1087141"/>
            <a:ext cx="13704678" cy="1137285"/>
          </a:xfrm>
          <a:prstGeom prst="rect">
            <a:avLst/>
          </a:prstGeom>
        </p:spPr>
        <p:txBody>
          <a:bodyPr anchor="t" rtlCol="false" tIns="0" lIns="0" bIns="0" rIns="0">
            <a:spAutoFit/>
          </a:bodyPr>
          <a:lstStyle/>
          <a:p>
            <a:pPr algn="ctr">
              <a:lnSpc>
                <a:spcPts val="9240"/>
              </a:lnSpc>
            </a:pPr>
            <a:r>
              <a:rPr lang="en-US" sz="6600">
                <a:solidFill>
                  <a:srgbClr val="000000"/>
                </a:solidFill>
                <a:latin typeface="Days"/>
              </a:rPr>
              <a:t>SOFTWARE DEVELOPMENT</a:t>
            </a:r>
          </a:p>
        </p:txBody>
      </p:sp>
      <p:sp>
        <p:nvSpPr>
          <p:cNvPr name="TextBox 19" id="19"/>
          <p:cNvSpPr txBox="true"/>
          <p:nvPr/>
        </p:nvSpPr>
        <p:spPr>
          <a:xfrm rot="0">
            <a:off x="3160135" y="5535612"/>
            <a:ext cx="3532316" cy="3709035"/>
          </a:xfrm>
          <a:prstGeom prst="rect">
            <a:avLst/>
          </a:prstGeom>
        </p:spPr>
        <p:txBody>
          <a:bodyPr anchor="t" rtlCol="false" tIns="0" lIns="0" bIns="0" rIns="0">
            <a:spAutoFit/>
          </a:bodyPr>
          <a:lstStyle/>
          <a:p>
            <a:pPr algn="ctr">
              <a:lnSpc>
                <a:spcPts val="2940"/>
              </a:lnSpc>
            </a:pPr>
            <a:r>
              <a:rPr lang="en-US" sz="2100">
                <a:solidFill>
                  <a:srgbClr val="000000"/>
                </a:solidFill>
                <a:latin typeface="Open Sauce Bold"/>
              </a:rPr>
              <a:t>Software Quality </a:t>
            </a:r>
          </a:p>
          <a:p>
            <a:pPr>
              <a:lnSpc>
                <a:spcPts val="2940"/>
              </a:lnSpc>
            </a:pPr>
            <a:r>
              <a:rPr lang="en-US" sz="2100">
                <a:solidFill>
                  <a:srgbClr val="000000"/>
                </a:solidFill>
                <a:latin typeface="Open Sauce Light"/>
              </a:rPr>
              <a:t>The primary application is tracking and managing software defects (bugs) throughout the development lifecycle. It helps ensure that software products are released with fewer defects and meet quality standards.</a:t>
            </a:r>
          </a:p>
        </p:txBody>
      </p:sp>
      <p:sp>
        <p:nvSpPr>
          <p:cNvPr name="AutoShape 20" id="20"/>
          <p:cNvSpPr/>
          <p:nvPr/>
        </p:nvSpPr>
        <p:spPr>
          <a:xfrm flipH="true">
            <a:off x="1854191" y="2986426"/>
            <a:ext cx="14579503" cy="21934"/>
          </a:xfrm>
          <a:prstGeom prst="line">
            <a:avLst/>
          </a:prstGeom>
          <a:ln cap="flat" w="76200">
            <a:solidFill>
              <a:srgbClr val="C23A97"/>
            </a:solidFill>
            <a:prstDash val="solid"/>
            <a:headEnd type="none" len="sm" w="sm"/>
            <a:tailEnd type="none" len="sm" w="sm"/>
          </a:ln>
        </p:spPr>
      </p:sp>
      <p:sp>
        <p:nvSpPr>
          <p:cNvPr name="TextBox 21" id="21"/>
          <p:cNvSpPr txBox="true"/>
          <p:nvPr/>
        </p:nvSpPr>
        <p:spPr>
          <a:xfrm rot="0">
            <a:off x="7377842" y="5535612"/>
            <a:ext cx="3532316" cy="4225925"/>
          </a:xfrm>
          <a:prstGeom prst="rect">
            <a:avLst/>
          </a:prstGeom>
        </p:spPr>
        <p:txBody>
          <a:bodyPr anchor="t" rtlCol="false" tIns="0" lIns="0" bIns="0" rIns="0">
            <a:spAutoFit/>
          </a:bodyPr>
          <a:lstStyle/>
          <a:p>
            <a:pPr algn="ctr">
              <a:lnSpc>
                <a:spcPts val="2800"/>
              </a:lnSpc>
            </a:pPr>
            <a:r>
              <a:rPr lang="en-US" sz="2000">
                <a:solidFill>
                  <a:srgbClr val="000000"/>
                </a:solidFill>
                <a:latin typeface="Open Sauce Bold"/>
              </a:rPr>
              <a:t>W</a:t>
            </a:r>
            <a:r>
              <a:rPr lang="en-US" sz="2000">
                <a:solidFill>
                  <a:srgbClr val="000000"/>
                </a:solidFill>
                <a:latin typeface="Open Sauce Bold"/>
              </a:rPr>
              <a:t>ebsite Maintenance</a:t>
            </a:r>
          </a:p>
          <a:p>
            <a:pPr>
              <a:lnSpc>
                <a:spcPts val="2800"/>
              </a:lnSpc>
            </a:pPr>
            <a:r>
              <a:rPr lang="en-US" sz="2000">
                <a:solidFill>
                  <a:srgbClr val="000000"/>
                </a:solidFill>
                <a:latin typeface="Open Sauce Light"/>
              </a:rPr>
              <a:t>Bug tracking systems help web developers identify and resolve issues related to website functionality, usability, and design. Also provides Cross-Browser Compatibility. Ensuring that websites work seamlessly across different web browsers and platforms.</a:t>
            </a:r>
          </a:p>
          <a:p>
            <a:pPr>
              <a:lnSpc>
                <a:spcPts val="2800"/>
              </a:lnSpc>
            </a:pPr>
          </a:p>
        </p:txBody>
      </p:sp>
      <p:sp>
        <p:nvSpPr>
          <p:cNvPr name="TextBox 22" id="22"/>
          <p:cNvSpPr txBox="true"/>
          <p:nvPr/>
        </p:nvSpPr>
        <p:spPr>
          <a:xfrm rot="0">
            <a:off x="11407242" y="5535612"/>
            <a:ext cx="3532316" cy="4225925"/>
          </a:xfrm>
          <a:prstGeom prst="rect">
            <a:avLst/>
          </a:prstGeom>
        </p:spPr>
        <p:txBody>
          <a:bodyPr anchor="t" rtlCol="false" tIns="0" lIns="0" bIns="0" rIns="0">
            <a:spAutoFit/>
          </a:bodyPr>
          <a:lstStyle/>
          <a:p>
            <a:pPr algn="ctr">
              <a:lnSpc>
                <a:spcPts val="2800"/>
              </a:lnSpc>
            </a:pPr>
            <a:r>
              <a:rPr lang="en-US" sz="2000">
                <a:solidFill>
                  <a:srgbClr val="000000"/>
                </a:solidFill>
                <a:latin typeface="Open Sauce Bold"/>
              </a:rPr>
              <a:t>Code Improvement</a:t>
            </a:r>
          </a:p>
          <a:p>
            <a:pPr>
              <a:lnSpc>
                <a:spcPts val="2800"/>
              </a:lnSpc>
            </a:pPr>
            <a:r>
              <a:rPr lang="en-US" sz="2000">
                <a:solidFill>
                  <a:srgbClr val="000000"/>
                </a:solidFill>
                <a:latin typeface="Open Sauce Light"/>
              </a:rPr>
              <a:t>Developers use bug tracking systems to identify and prioritize code enhancements and optimizations in addition to fixing defects and to report and fix issues related to app functionality, performance, and compatibility with various devices and operating systems.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5514218" y="1114425"/>
            <a:ext cx="7259565" cy="1286455"/>
          </a:xfrm>
          <a:prstGeom prst="rect">
            <a:avLst/>
          </a:prstGeom>
        </p:spPr>
        <p:txBody>
          <a:bodyPr anchor="t" rtlCol="false" tIns="0" lIns="0" bIns="0" rIns="0">
            <a:spAutoFit/>
          </a:bodyPr>
          <a:lstStyle/>
          <a:p>
            <a:pPr algn="just">
              <a:lnSpc>
                <a:spcPts val="9950"/>
              </a:lnSpc>
            </a:pPr>
            <a:r>
              <a:rPr lang="en-US" sz="9045" spc="334">
                <a:solidFill>
                  <a:srgbClr val="FFFFFF"/>
                </a:solidFill>
                <a:latin typeface="Days"/>
              </a:rPr>
              <a:t>Objectives</a:t>
            </a:r>
          </a:p>
        </p:txBody>
      </p:sp>
      <p:sp>
        <p:nvSpPr>
          <p:cNvPr name="TextBox 4" id="4"/>
          <p:cNvSpPr txBox="true"/>
          <p:nvPr/>
        </p:nvSpPr>
        <p:spPr>
          <a:xfrm rot="0">
            <a:off x="1665359" y="3103920"/>
            <a:ext cx="14931820" cy="5660390"/>
          </a:xfrm>
          <a:prstGeom prst="rect">
            <a:avLst/>
          </a:prstGeom>
        </p:spPr>
        <p:txBody>
          <a:bodyPr anchor="t" rtlCol="false" tIns="0" lIns="0" bIns="0" rIns="0">
            <a:spAutoFit/>
          </a:bodyPr>
          <a:lstStyle/>
          <a:p>
            <a:pPr marL="690877" indent="-345439" lvl="1">
              <a:lnSpc>
                <a:spcPts val="3519"/>
              </a:lnSpc>
              <a:buFont typeface="Arial"/>
              <a:buChar char="•"/>
            </a:pPr>
            <a:r>
              <a:rPr lang="en-US" sz="3199" spc="118">
                <a:solidFill>
                  <a:srgbClr val="FFFFFF"/>
                </a:solidFill>
                <a:latin typeface="Belleza"/>
              </a:rPr>
              <a:t>Issue Identification:</a:t>
            </a:r>
            <a:r>
              <a:rPr lang="en-US" sz="3199" spc="118">
                <a:solidFill>
                  <a:srgbClr val="FFFFFF"/>
                </a:solidFill>
                <a:latin typeface="Belleza"/>
              </a:rPr>
              <a:t> The system allows developers, testers, and other stakeholders to report and identify issues or bugs in the software. This can include functionality problems, crashes, security vulnerabilities, or any other undesirable behavior.</a:t>
            </a:r>
          </a:p>
          <a:p>
            <a:pPr>
              <a:lnSpc>
                <a:spcPts val="3299"/>
              </a:lnSpc>
            </a:pPr>
          </a:p>
          <a:p>
            <a:pPr marL="690877" indent="-345439" lvl="1">
              <a:lnSpc>
                <a:spcPts val="3519"/>
              </a:lnSpc>
              <a:buFont typeface="Arial"/>
              <a:buChar char="•"/>
            </a:pPr>
            <a:r>
              <a:rPr lang="en-US" sz="3199" spc="118">
                <a:solidFill>
                  <a:srgbClr val="FFFFFF"/>
                </a:solidFill>
                <a:latin typeface="Belleza"/>
              </a:rPr>
              <a:t>Issue Documentation: It provides a structured way to document each </a:t>
            </a:r>
            <a:r>
              <a:rPr lang="en-US" sz="3199" spc="118">
                <a:solidFill>
                  <a:srgbClr val="FFFFFF"/>
                </a:solidFill>
                <a:latin typeface="Belleza"/>
              </a:rPr>
              <a:t>identified issue. This includes details such as the issue's description, severity, priority, steps to reproduce, environment information, and any associated files or logs. Proper documentation is essential for effective issue resolution.</a:t>
            </a:r>
          </a:p>
          <a:p>
            <a:pPr>
              <a:lnSpc>
                <a:spcPts val="3299"/>
              </a:lnSpc>
            </a:pPr>
          </a:p>
          <a:p>
            <a:pPr marL="690877" indent="-345439" lvl="1">
              <a:lnSpc>
                <a:spcPts val="3519"/>
              </a:lnSpc>
              <a:buFont typeface="Arial"/>
              <a:buChar char="•"/>
            </a:pPr>
            <a:r>
              <a:rPr lang="en-US" sz="3199" spc="118">
                <a:solidFill>
                  <a:srgbClr val="FFFFFF"/>
                </a:solidFill>
                <a:latin typeface="Belleza"/>
              </a:rPr>
              <a:t>Issue Tracking: The system keeps a history of all reported issues and their status, enabling team members to track the progress of issue resolution. This ensures that issues are not overlooked and are addressed in a timely manner.</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1687" t="-65773" r="-34086" b="0"/>
            </a:stretch>
          </a:blipFill>
        </p:spPr>
      </p:sp>
      <p:grpSp>
        <p:nvGrpSpPr>
          <p:cNvPr name="Group 3" id="3"/>
          <p:cNvGrpSpPr/>
          <p:nvPr/>
        </p:nvGrpSpPr>
        <p:grpSpPr>
          <a:xfrm rot="0">
            <a:off x="1844724" y="-1190072"/>
            <a:ext cx="14579503" cy="11918432"/>
            <a:chOff x="0" y="0"/>
            <a:chExt cx="3839869" cy="3139011"/>
          </a:xfrm>
        </p:grpSpPr>
        <p:sp>
          <p:nvSpPr>
            <p:cNvPr name="Freeform 4" id="4"/>
            <p:cNvSpPr/>
            <p:nvPr/>
          </p:nvSpPr>
          <p:spPr>
            <a:xfrm flipH="false" flipV="false" rot="0">
              <a:off x="0" y="0"/>
              <a:ext cx="3839869" cy="3139011"/>
            </a:xfrm>
            <a:custGeom>
              <a:avLst/>
              <a:gdLst/>
              <a:ahLst/>
              <a:cxnLst/>
              <a:rect r="r" b="b" t="t" l="l"/>
              <a:pathLst>
                <a:path h="3139011" w="3839869">
                  <a:moveTo>
                    <a:pt x="0" y="0"/>
                  </a:moveTo>
                  <a:lnTo>
                    <a:pt x="3839869" y="0"/>
                  </a:lnTo>
                  <a:lnTo>
                    <a:pt x="3839869" y="3139011"/>
                  </a:lnTo>
                  <a:lnTo>
                    <a:pt x="0" y="3139011"/>
                  </a:lnTo>
                  <a:close/>
                </a:path>
              </a:pathLst>
            </a:custGeom>
            <a:solidFill>
              <a:srgbClr val="F5F5F5"/>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grpSp>
        <p:nvGrpSpPr>
          <p:cNvPr name="Group 6" id="6"/>
          <p:cNvGrpSpPr/>
          <p:nvPr/>
        </p:nvGrpSpPr>
        <p:grpSpPr>
          <a:xfrm rot="0">
            <a:off x="3948916" y="3531097"/>
            <a:ext cx="1954753" cy="1954753"/>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34593">
                    <a:alpha val="100000"/>
                  </a:srgbClr>
                </a:gs>
                <a:gs pos="100000">
                  <a:srgbClr val="151F52">
                    <a:alpha val="100000"/>
                  </a:srgbClr>
                </a:gs>
              </a:gsLst>
              <a:lin ang="5400000"/>
            </a:gradFill>
          </p:spPr>
        </p:sp>
        <p:sp>
          <p:nvSpPr>
            <p:cNvPr name="TextBox 8" id="8"/>
            <p:cNvSpPr txBox="true"/>
            <p:nvPr/>
          </p:nvSpPr>
          <p:spPr>
            <a:xfrm>
              <a:off x="76200" y="47625"/>
              <a:ext cx="660400" cy="688975"/>
            </a:xfrm>
            <a:prstGeom prst="rect">
              <a:avLst/>
            </a:prstGeom>
          </p:spPr>
          <p:txBody>
            <a:bodyPr anchor="ctr" rtlCol="false" tIns="50800" lIns="50800" bIns="50800" rIns="50800"/>
            <a:lstStyle/>
            <a:p>
              <a:pPr algn="ctr">
                <a:lnSpc>
                  <a:spcPts val="1869"/>
                </a:lnSpc>
              </a:pPr>
            </a:p>
          </p:txBody>
        </p:sp>
      </p:grpSp>
      <p:sp>
        <p:nvSpPr>
          <p:cNvPr name="AutoShape 9" id="9"/>
          <p:cNvSpPr/>
          <p:nvPr/>
        </p:nvSpPr>
        <p:spPr>
          <a:xfrm flipH="true">
            <a:off x="1854191" y="2986426"/>
            <a:ext cx="14579503" cy="21934"/>
          </a:xfrm>
          <a:prstGeom prst="line">
            <a:avLst/>
          </a:prstGeom>
          <a:ln cap="flat" w="76200">
            <a:solidFill>
              <a:srgbClr val="C23A97"/>
            </a:solidFill>
            <a:prstDash val="solid"/>
            <a:headEnd type="none" len="sm" w="sm"/>
            <a:tailEnd type="none" len="sm" w="sm"/>
          </a:ln>
        </p:spPr>
      </p:sp>
      <p:grpSp>
        <p:nvGrpSpPr>
          <p:cNvPr name="Group 10" id="10"/>
          <p:cNvGrpSpPr/>
          <p:nvPr/>
        </p:nvGrpSpPr>
        <p:grpSpPr>
          <a:xfrm rot="0">
            <a:off x="3948916" y="6411522"/>
            <a:ext cx="1954753" cy="195475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34593">
                    <a:alpha val="100000"/>
                  </a:srgbClr>
                </a:gs>
                <a:gs pos="100000">
                  <a:srgbClr val="151F52">
                    <a:alpha val="100000"/>
                  </a:srgbClr>
                </a:gs>
              </a:gsLst>
              <a:lin ang="5400000"/>
            </a:gradFill>
          </p:spPr>
        </p:sp>
        <p:sp>
          <p:nvSpPr>
            <p:cNvPr name="TextBox 12" id="12"/>
            <p:cNvSpPr txBox="true"/>
            <p:nvPr/>
          </p:nvSpPr>
          <p:spPr>
            <a:xfrm>
              <a:off x="76200" y="47625"/>
              <a:ext cx="660400" cy="688975"/>
            </a:xfrm>
            <a:prstGeom prst="rect">
              <a:avLst/>
            </a:prstGeom>
          </p:spPr>
          <p:txBody>
            <a:bodyPr anchor="ctr" rtlCol="false" tIns="50800" lIns="50800" bIns="50800" rIns="50800"/>
            <a:lstStyle/>
            <a:p>
              <a:pPr algn="ctr">
                <a:lnSpc>
                  <a:spcPts val="1869"/>
                </a:lnSpc>
              </a:pPr>
            </a:p>
          </p:txBody>
        </p:sp>
      </p:grpSp>
      <p:sp>
        <p:nvSpPr>
          <p:cNvPr name="Freeform 13" id="13"/>
          <p:cNvSpPr/>
          <p:nvPr/>
        </p:nvSpPr>
        <p:spPr>
          <a:xfrm flipH="false" flipV="false" rot="0">
            <a:off x="4237859" y="3770360"/>
            <a:ext cx="1376868" cy="1290814"/>
          </a:xfrm>
          <a:custGeom>
            <a:avLst/>
            <a:gdLst/>
            <a:ahLst/>
            <a:cxnLst/>
            <a:rect r="r" b="b" t="t" l="l"/>
            <a:pathLst>
              <a:path h="1290814" w="1376868">
                <a:moveTo>
                  <a:pt x="0" y="0"/>
                </a:moveTo>
                <a:lnTo>
                  <a:pt x="1376868" y="0"/>
                </a:lnTo>
                <a:lnTo>
                  <a:pt x="1376868" y="1290813"/>
                </a:lnTo>
                <a:lnTo>
                  <a:pt x="0" y="12908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4179129" y="6902563"/>
            <a:ext cx="1494327" cy="972671"/>
          </a:xfrm>
          <a:custGeom>
            <a:avLst/>
            <a:gdLst/>
            <a:ahLst/>
            <a:cxnLst/>
            <a:rect r="r" b="b" t="t" l="l"/>
            <a:pathLst>
              <a:path h="972671" w="1494327">
                <a:moveTo>
                  <a:pt x="0" y="0"/>
                </a:moveTo>
                <a:lnTo>
                  <a:pt x="1494327" y="0"/>
                </a:lnTo>
                <a:lnTo>
                  <a:pt x="1494327" y="972671"/>
                </a:lnTo>
                <a:lnTo>
                  <a:pt x="0" y="97267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5" id="15"/>
          <p:cNvSpPr txBox="true"/>
          <p:nvPr/>
        </p:nvSpPr>
        <p:spPr>
          <a:xfrm rot="0">
            <a:off x="2291661" y="1087141"/>
            <a:ext cx="13704678" cy="1137285"/>
          </a:xfrm>
          <a:prstGeom prst="rect">
            <a:avLst/>
          </a:prstGeom>
        </p:spPr>
        <p:txBody>
          <a:bodyPr anchor="t" rtlCol="false" tIns="0" lIns="0" bIns="0" rIns="0">
            <a:spAutoFit/>
          </a:bodyPr>
          <a:lstStyle/>
          <a:p>
            <a:pPr algn="ctr">
              <a:lnSpc>
                <a:spcPts val="9240"/>
              </a:lnSpc>
            </a:pPr>
            <a:r>
              <a:rPr lang="en-US" sz="6600">
                <a:solidFill>
                  <a:srgbClr val="000000"/>
                </a:solidFill>
                <a:latin typeface="Days"/>
              </a:rPr>
              <a:t>GAME DEVELOPMENT</a:t>
            </a:r>
          </a:p>
        </p:txBody>
      </p:sp>
      <p:sp>
        <p:nvSpPr>
          <p:cNvPr name="TextBox 16" id="16"/>
          <p:cNvSpPr txBox="true"/>
          <p:nvPr/>
        </p:nvSpPr>
        <p:spPr>
          <a:xfrm rot="0">
            <a:off x="6618680" y="3719150"/>
            <a:ext cx="8133440" cy="1606917"/>
          </a:xfrm>
          <a:prstGeom prst="rect">
            <a:avLst/>
          </a:prstGeom>
        </p:spPr>
        <p:txBody>
          <a:bodyPr anchor="t" rtlCol="false" tIns="0" lIns="0" bIns="0" rIns="0">
            <a:spAutoFit/>
          </a:bodyPr>
          <a:lstStyle/>
          <a:p>
            <a:pPr algn="ctr">
              <a:lnSpc>
                <a:spcPts val="3529"/>
              </a:lnSpc>
            </a:pPr>
            <a:r>
              <a:rPr lang="en-US" sz="2521">
                <a:solidFill>
                  <a:srgbClr val="000000"/>
                </a:solidFill>
                <a:latin typeface="Open Sauce Bold"/>
              </a:rPr>
              <a:t>Quality Assurance</a:t>
            </a:r>
          </a:p>
          <a:p>
            <a:pPr algn="just">
              <a:lnSpc>
                <a:spcPts val="3079"/>
              </a:lnSpc>
            </a:pPr>
            <a:r>
              <a:rPr lang="en-US" sz="2199">
                <a:solidFill>
                  <a:srgbClr val="000000"/>
                </a:solidFill>
                <a:latin typeface="Open Sauce Light"/>
              </a:rPr>
              <a:t>Game developers use bug-tracking systems to track and fix issues related to gameplay, graphics, audio, and other aspects of the gaming experience.</a:t>
            </a:r>
          </a:p>
        </p:txBody>
      </p:sp>
      <p:sp>
        <p:nvSpPr>
          <p:cNvPr name="TextBox 17" id="17"/>
          <p:cNvSpPr txBox="true"/>
          <p:nvPr/>
        </p:nvSpPr>
        <p:spPr>
          <a:xfrm rot="0">
            <a:off x="6579620" y="6566256"/>
            <a:ext cx="8211559" cy="1597660"/>
          </a:xfrm>
          <a:prstGeom prst="rect">
            <a:avLst/>
          </a:prstGeom>
        </p:spPr>
        <p:txBody>
          <a:bodyPr anchor="t" rtlCol="false" tIns="0" lIns="0" bIns="0" rIns="0">
            <a:spAutoFit/>
          </a:bodyPr>
          <a:lstStyle/>
          <a:p>
            <a:pPr algn="ctr">
              <a:lnSpc>
                <a:spcPts val="3499"/>
              </a:lnSpc>
            </a:pPr>
            <a:r>
              <a:rPr lang="en-US" sz="2499">
                <a:solidFill>
                  <a:srgbClr val="000000"/>
                </a:solidFill>
                <a:latin typeface="Open Sauce Bold"/>
              </a:rPr>
              <a:t>Multiplayer and Network Issues</a:t>
            </a:r>
          </a:p>
          <a:p>
            <a:pPr algn="just">
              <a:lnSpc>
                <a:spcPts val="3079"/>
              </a:lnSpc>
            </a:pPr>
            <a:r>
              <a:rPr lang="en-US" sz="2199">
                <a:solidFill>
                  <a:srgbClr val="000000"/>
                </a:solidFill>
                <a:latin typeface="Open Sauce"/>
              </a:rPr>
              <a:t>In online multiplayer games, bug tracking helps identify and resolve connectivity issues, latency problems, and synchronization errors.</a:t>
            </a: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bg>
      <p:bgPr>
        <a:solidFill>
          <a:srgbClr val="202354"/>
        </a:solidFill>
      </p:bgPr>
    </p:bg>
    <p:spTree>
      <p:nvGrpSpPr>
        <p:cNvPr id="1" name=""/>
        <p:cNvGrpSpPr/>
        <p:nvPr/>
      </p:nvGrpSpPr>
      <p:grpSpPr>
        <a:xfrm>
          <a:off x="0" y="0"/>
          <a:ext cx="0" cy="0"/>
          <a:chOff x="0" y="0"/>
          <a:chExt cx="0" cy="0"/>
        </a:xfrm>
      </p:grpSpPr>
      <p:sp>
        <p:nvSpPr>
          <p:cNvPr name="Freeform 2" id="2"/>
          <p:cNvSpPr/>
          <p:nvPr/>
        </p:nvSpPr>
        <p:spPr>
          <a:xfrm flipH="false" flipV="false" rot="5844744">
            <a:off x="-7582877" y="1519699"/>
            <a:ext cx="13037396" cy="7775029"/>
          </a:xfrm>
          <a:custGeom>
            <a:avLst/>
            <a:gdLst/>
            <a:ahLst/>
            <a:cxnLst/>
            <a:rect r="r" b="b" t="t" l="l"/>
            <a:pathLst>
              <a:path h="7775029" w="13037396">
                <a:moveTo>
                  <a:pt x="0" y="0"/>
                </a:moveTo>
                <a:lnTo>
                  <a:pt x="13037395" y="0"/>
                </a:lnTo>
                <a:lnTo>
                  <a:pt x="13037395" y="7775029"/>
                </a:lnTo>
                <a:lnTo>
                  <a:pt x="0" y="77750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9717189" y="-628312"/>
            <a:ext cx="8570811" cy="11543623"/>
            <a:chOff x="0" y="0"/>
            <a:chExt cx="3632200" cy="4892040"/>
          </a:xfrm>
        </p:grpSpPr>
        <p:sp>
          <p:nvSpPr>
            <p:cNvPr name="Freeform 4" id="4"/>
            <p:cNvSpPr/>
            <p:nvPr/>
          </p:nvSpPr>
          <p:spPr>
            <a:xfrm flipH="false" flipV="false" rot="0">
              <a:off x="15240" y="15240"/>
              <a:ext cx="3600450" cy="4860290"/>
            </a:xfrm>
            <a:custGeom>
              <a:avLst/>
              <a:gdLst/>
              <a:ahLst/>
              <a:cxnLst/>
              <a:rect r="r" b="b" t="t" l="l"/>
              <a:pathLst>
                <a:path h="4860290" w="3600450">
                  <a:moveTo>
                    <a:pt x="0" y="0"/>
                  </a:moveTo>
                  <a:lnTo>
                    <a:pt x="3600450" y="0"/>
                  </a:lnTo>
                  <a:lnTo>
                    <a:pt x="3600450" y="4860290"/>
                  </a:lnTo>
                  <a:lnTo>
                    <a:pt x="0" y="4860290"/>
                  </a:lnTo>
                  <a:close/>
                </a:path>
              </a:pathLst>
            </a:custGeom>
            <a:blipFill>
              <a:blip r:embed="rId4"/>
              <a:stretch>
                <a:fillRect l="-26964" t="0" r="-113154" b="0"/>
              </a:stretch>
            </a:blipFill>
          </p:spPr>
        </p:sp>
        <p:sp>
          <p:nvSpPr>
            <p:cNvPr name="Freeform 5" id="5"/>
            <p:cNvSpPr/>
            <p:nvPr/>
          </p:nvSpPr>
          <p:spPr>
            <a:xfrm flipH="false" flipV="false" rot="0">
              <a:off x="0" y="0"/>
              <a:ext cx="3632200" cy="4892040"/>
            </a:xfrm>
            <a:custGeom>
              <a:avLst/>
              <a:gdLst/>
              <a:ahLst/>
              <a:cxnLst/>
              <a:rect r="r" b="b" t="t" l="l"/>
              <a:pathLst>
                <a:path h="4892040" w="3632200">
                  <a:moveTo>
                    <a:pt x="3632200" y="4892040"/>
                  </a:moveTo>
                  <a:lnTo>
                    <a:pt x="0" y="4892040"/>
                  </a:lnTo>
                  <a:lnTo>
                    <a:pt x="0" y="0"/>
                  </a:lnTo>
                  <a:lnTo>
                    <a:pt x="3632200" y="0"/>
                  </a:lnTo>
                  <a:lnTo>
                    <a:pt x="3632200" y="4892040"/>
                  </a:lnTo>
                  <a:close/>
                  <a:moveTo>
                    <a:pt x="31750" y="4860290"/>
                  </a:moveTo>
                  <a:lnTo>
                    <a:pt x="3600450" y="4860290"/>
                  </a:lnTo>
                  <a:lnTo>
                    <a:pt x="3600450" y="31750"/>
                  </a:lnTo>
                  <a:lnTo>
                    <a:pt x="31750" y="31750"/>
                  </a:lnTo>
                  <a:lnTo>
                    <a:pt x="31750" y="4860290"/>
                  </a:lnTo>
                  <a:close/>
                </a:path>
              </a:pathLst>
            </a:custGeom>
            <a:solidFill>
              <a:srgbClr val="F5F5F5"/>
            </a:solidFill>
          </p:spPr>
        </p:sp>
      </p:grpSp>
      <p:sp>
        <p:nvSpPr>
          <p:cNvPr name="AutoShape 6" id="6"/>
          <p:cNvSpPr/>
          <p:nvPr/>
        </p:nvSpPr>
        <p:spPr>
          <a:xfrm flipH="true" flipV="true">
            <a:off x="2101015" y="2656418"/>
            <a:ext cx="6160724" cy="0"/>
          </a:xfrm>
          <a:prstGeom prst="line">
            <a:avLst/>
          </a:prstGeom>
          <a:ln cap="flat" w="76200">
            <a:solidFill>
              <a:srgbClr val="C23A97"/>
            </a:solidFill>
            <a:prstDash val="solid"/>
            <a:headEnd type="none" len="sm" w="sm"/>
            <a:tailEnd type="none" len="sm" w="sm"/>
          </a:ln>
        </p:spPr>
      </p:sp>
      <p:sp>
        <p:nvSpPr>
          <p:cNvPr name="TextBox 7" id="7"/>
          <p:cNvSpPr txBox="true"/>
          <p:nvPr/>
        </p:nvSpPr>
        <p:spPr>
          <a:xfrm rot="0">
            <a:off x="1624729" y="3569241"/>
            <a:ext cx="7403147" cy="5206686"/>
          </a:xfrm>
          <a:prstGeom prst="rect">
            <a:avLst/>
          </a:prstGeom>
        </p:spPr>
        <p:txBody>
          <a:bodyPr anchor="t" rtlCol="false" tIns="0" lIns="0" bIns="0" rIns="0">
            <a:spAutoFit/>
          </a:bodyPr>
          <a:lstStyle/>
          <a:p>
            <a:pPr algn="just">
              <a:lnSpc>
                <a:spcPts val="3824"/>
              </a:lnSpc>
            </a:pPr>
            <a:r>
              <a:rPr lang="en-US" sz="2601">
                <a:solidFill>
                  <a:srgbClr val="FFFFFF"/>
                </a:solidFill>
                <a:latin typeface="Open Sauce Light"/>
              </a:rPr>
              <a:t>Bug tracking systems play a role in testing and ensuring the reliability and safety of medical software and devices, including electronic health records (EHRs) and diagnostic tools.</a:t>
            </a:r>
          </a:p>
          <a:p>
            <a:pPr algn="just">
              <a:lnSpc>
                <a:spcPts val="3824"/>
              </a:lnSpc>
            </a:pPr>
            <a:r>
              <a:rPr lang="en-US" sz="2601">
                <a:solidFill>
                  <a:srgbClr val="FFFFFF"/>
                </a:solidFill>
                <a:latin typeface="Open Sauce Light"/>
              </a:rPr>
              <a:t>Bug tracking systems in the medical field are versatile tools that enhance patient safety, quality of care, regulatory compliance, and incident management. They facilitate proactive monitoring, reporting, and resolution of issues, contributing to improved patient outcomes and operational efficiency in healthcare settings.</a:t>
            </a:r>
          </a:p>
        </p:txBody>
      </p:sp>
      <p:sp>
        <p:nvSpPr>
          <p:cNvPr name="TextBox 8" id="8"/>
          <p:cNvSpPr txBox="true"/>
          <p:nvPr/>
        </p:nvSpPr>
        <p:spPr>
          <a:xfrm rot="0">
            <a:off x="2390865" y="1066800"/>
            <a:ext cx="5870874" cy="1236980"/>
          </a:xfrm>
          <a:prstGeom prst="rect">
            <a:avLst/>
          </a:prstGeom>
        </p:spPr>
        <p:txBody>
          <a:bodyPr anchor="t" rtlCol="false" tIns="0" lIns="0" bIns="0" rIns="0">
            <a:spAutoFit/>
          </a:bodyPr>
          <a:lstStyle/>
          <a:p>
            <a:pPr algn="ctr">
              <a:lnSpc>
                <a:spcPts val="4840"/>
              </a:lnSpc>
            </a:pPr>
            <a:r>
              <a:rPr lang="en-US" sz="4400" spc="140">
                <a:solidFill>
                  <a:srgbClr val="FFFFFF"/>
                </a:solidFill>
                <a:latin typeface="Days"/>
              </a:rPr>
              <a:t>Healthcare and Medical Devices</a:t>
            </a:r>
          </a:p>
        </p:txBody>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bg>
      <p:bgPr>
        <a:solidFill>
          <a:srgbClr val="202354"/>
        </a:solidFill>
      </p:bgPr>
    </p:bg>
    <p:spTree>
      <p:nvGrpSpPr>
        <p:cNvPr id="1" name=""/>
        <p:cNvGrpSpPr/>
        <p:nvPr/>
      </p:nvGrpSpPr>
      <p:grpSpPr>
        <a:xfrm>
          <a:off x="0" y="0"/>
          <a:ext cx="0" cy="0"/>
          <a:chOff x="0" y="0"/>
          <a:chExt cx="0" cy="0"/>
        </a:xfrm>
      </p:grpSpPr>
      <p:sp>
        <p:nvSpPr>
          <p:cNvPr name="Freeform 2" id="2"/>
          <p:cNvSpPr/>
          <p:nvPr/>
        </p:nvSpPr>
        <p:spPr>
          <a:xfrm flipH="false" flipV="false" rot="5844744">
            <a:off x="11541532" y="1884297"/>
            <a:ext cx="13037396" cy="7775029"/>
          </a:xfrm>
          <a:custGeom>
            <a:avLst/>
            <a:gdLst/>
            <a:ahLst/>
            <a:cxnLst/>
            <a:rect r="r" b="b" t="t" l="l"/>
            <a:pathLst>
              <a:path h="7775029" w="13037396">
                <a:moveTo>
                  <a:pt x="0" y="0"/>
                </a:moveTo>
                <a:lnTo>
                  <a:pt x="13037396" y="0"/>
                </a:lnTo>
                <a:lnTo>
                  <a:pt x="13037396" y="7775029"/>
                </a:lnTo>
                <a:lnTo>
                  <a:pt x="0" y="77750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396545" y="0"/>
            <a:ext cx="8570811" cy="11543623"/>
            <a:chOff x="0" y="0"/>
            <a:chExt cx="3632200" cy="4892040"/>
          </a:xfrm>
        </p:grpSpPr>
        <p:sp>
          <p:nvSpPr>
            <p:cNvPr name="Freeform 4" id="4"/>
            <p:cNvSpPr/>
            <p:nvPr/>
          </p:nvSpPr>
          <p:spPr>
            <a:xfrm flipH="false" flipV="false" rot="0">
              <a:off x="15240" y="15240"/>
              <a:ext cx="3600450" cy="4860290"/>
            </a:xfrm>
            <a:custGeom>
              <a:avLst/>
              <a:gdLst/>
              <a:ahLst/>
              <a:cxnLst/>
              <a:rect r="r" b="b" t="t" l="l"/>
              <a:pathLst>
                <a:path h="4860290" w="3600450">
                  <a:moveTo>
                    <a:pt x="0" y="0"/>
                  </a:moveTo>
                  <a:lnTo>
                    <a:pt x="3600450" y="0"/>
                  </a:lnTo>
                  <a:lnTo>
                    <a:pt x="3600450" y="4860290"/>
                  </a:lnTo>
                  <a:lnTo>
                    <a:pt x="0" y="4860290"/>
                  </a:lnTo>
                  <a:close/>
                </a:path>
              </a:pathLst>
            </a:custGeom>
            <a:blipFill>
              <a:blip r:embed="rId4"/>
              <a:stretch>
                <a:fillRect l="-34369" t="0" r="-34369" b="0"/>
              </a:stretch>
            </a:blipFill>
          </p:spPr>
        </p:sp>
        <p:sp>
          <p:nvSpPr>
            <p:cNvPr name="Freeform 5" id="5"/>
            <p:cNvSpPr/>
            <p:nvPr/>
          </p:nvSpPr>
          <p:spPr>
            <a:xfrm flipH="false" flipV="false" rot="0">
              <a:off x="0" y="0"/>
              <a:ext cx="3632200" cy="4892040"/>
            </a:xfrm>
            <a:custGeom>
              <a:avLst/>
              <a:gdLst/>
              <a:ahLst/>
              <a:cxnLst/>
              <a:rect r="r" b="b" t="t" l="l"/>
              <a:pathLst>
                <a:path h="4892040" w="3632200">
                  <a:moveTo>
                    <a:pt x="3632200" y="4892040"/>
                  </a:moveTo>
                  <a:lnTo>
                    <a:pt x="0" y="4892040"/>
                  </a:lnTo>
                  <a:lnTo>
                    <a:pt x="0" y="0"/>
                  </a:lnTo>
                  <a:lnTo>
                    <a:pt x="3632200" y="0"/>
                  </a:lnTo>
                  <a:lnTo>
                    <a:pt x="3632200" y="4892040"/>
                  </a:lnTo>
                  <a:close/>
                  <a:moveTo>
                    <a:pt x="31750" y="4860290"/>
                  </a:moveTo>
                  <a:lnTo>
                    <a:pt x="3600450" y="4860290"/>
                  </a:lnTo>
                  <a:lnTo>
                    <a:pt x="3600450" y="31750"/>
                  </a:lnTo>
                  <a:lnTo>
                    <a:pt x="31750" y="31750"/>
                  </a:lnTo>
                  <a:lnTo>
                    <a:pt x="31750" y="4860290"/>
                  </a:lnTo>
                  <a:close/>
                </a:path>
              </a:pathLst>
            </a:custGeom>
            <a:solidFill>
              <a:srgbClr val="F5F5F5"/>
            </a:solidFill>
          </p:spPr>
        </p:sp>
      </p:grpSp>
      <p:sp>
        <p:nvSpPr>
          <p:cNvPr name="AutoShape 6" id="6"/>
          <p:cNvSpPr/>
          <p:nvPr/>
        </p:nvSpPr>
        <p:spPr>
          <a:xfrm flipH="true" flipV="true">
            <a:off x="9587079" y="2909684"/>
            <a:ext cx="6160724" cy="0"/>
          </a:xfrm>
          <a:prstGeom prst="line">
            <a:avLst/>
          </a:prstGeom>
          <a:ln cap="flat" w="76200">
            <a:solidFill>
              <a:srgbClr val="C23A97"/>
            </a:solidFill>
            <a:prstDash val="solid"/>
            <a:headEnd type="none" len="sm" w="sm"/>
            <a:tailEnd type="none" len="sm" w="sm"/>
          </a:ln>
        </p:spPr>
      </p:sp>
      <p:sp>
        <p:nvSpPr>
          <p:cNvPr name="TextBox 7" id="7"/>
          <p:cNvSpPr txBox="true"/>
          <p:nvPr/>
        </p:nvSpPr>
        <p:spPr>
          <a:xfrm rot="0">
            <a:off x="9144000" y="3383201"/>
            <a:ext cx="7403147" cy="5682936"/>
          </a:xfrm>
          <a:prstGeom prst="rect">
            <a:avLst/>
          </a:prstGeom>
        </p:spPr>
        <p:txBody>
          <a:bodyPr anchor="t" rtlCol="false" tIns="0" lIns="0" bIns="0" rIns="0">
            <a:spAutoFit/>
          </a:bodyPr>
          <a:lstStyle/>
          <a:p>
            <a:pPr algn="just">
              <a:lnSpc>
                <a:spcPts val="3824"/>
              </a:lnSpc>
            </a:pPr>
            <a:r>
              <a:rPr lang="en-US" sz="2601">
                <a:solidFill>
                  <a:srgbClr val="FFFFFF"/>
                </a:solidFill>
                <a:latin typeface="Open Sauce Light"/>
              </a:rPr>
              <a:t>Bug tracking systems can be adapted and applied in the educational field to enhance various aspects of educational administration, support, and management. While the term "bug" is traditionally associated with software defects, in the context of education, it refers to any issues, concerns, or tasks that need tracking, resolution, or improvement.</a:t>
            </a:r>
          </a:p>
          <a:p>
            <a:pPr algn="just">
              <a:lnSpc>
                <a:spcPts val="3824"/>
              </a:lnSpc>
            </a:pPr>
            <a:r>
              <a:rPr lang="en-US" sz="2601">
                <a:solidFill>
                  <a:srgbClr val="FFFFFF"/>
                </a:solidFill>
                <a:latin typeface="Open Sauce Light"/>
              </a:rPr>
              <a:t>These systems promote efficiency, accountability, and responsiveness, contributing to a positive educational experience for students, faculty, and staff.</a:t>
            </a:r>
          </a:p>
        </p:txBody>
      </p:sp>
      <p:sp>
        <p:nvSpPr>
          <p:cNvPr name="TextBox 8" id="8"/>
          <p:cNvSpPr txBox="true"/>
          <p:nvPr/>
        </p:nvSpPr>
        <p:spPr>
          <a:xfrm rot="0">
            <a:off x="9587079" y="1321432"/>
            <a:ext cx="5870874" cy="1236980"/>
          </a:xfrm>
          <a:prstGeom prst="rect">
            <a:avLst/>
          </a:prstGeom>
        </p:spPr>
        <p:txBody>
          <a:bodyPr anchor="t" rtlCol="false" tIns="0" lIns="0" bIns="0" rIns="0">
            <a:spAutoFit/>
          </a:bodyPr>
          <a:lstStyle/>
          <a:p>
            <a:pPr algn="ctr">
              <a:lnSpc>
                <a:spcPts val="4840"/>
              </a:lnSpc>
            </a:pPr>
            <a:r>
              <a:rPr lang="en-US" sz="4400" spc="140">
                <a:solidFill>
                  <a:srgbClr val="FFFFFF"/>
                </a:solidFill>
                <a:latin typeface="Days"/>
              </a:rPr>
              <a:t>Training and Education</a:t>
            </a: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grpSp>
        <p:nvGrpSpPr>
          <p:cNvPr name="Group 3" id="3"/>
          <p:cNvGrpSpPr/>
          <p:nvPr/>
        </p:nvGrpSpPr>
        <p:grpSpPr>
          <a:xfrm rot="0">
            <a:off x="4583280" y="3377465"/>
            <a:ext cx="9121440" cy="3532070"/>
            <a:chOff x="0" y="0"/>
            <a:chExt cx="2402355" cy="930257"/>
          </a:xfrm>
        </p:grpSpPr>
        <p:sp>
          <p:nvSpPr>
            <p:cNvPr name="Freeform 4" id="4"/>
            <p:cNvSpPr/>
            <p:nvPr/>
          </p:nvSpPr>
          <p:spPr>
            <a:xfrm flipH="false" flipV="false" rot="0">
              <a:off x="0" y="0"/>
              <a:ext cx="2402355" cy="930257"/>
            </a:xfrm>
            <a:custGeom>
              <a:avLst/>
              <a:gdLst/>
              <a:ahLst/>
              <a:cxnLst/>
              <a:rect r="r" b="b" t="t" l="l"/>
              <a:pathLst>
                <a:path h="930257" w="2402355">
                  <a:moveTo>
                    <a:pt x="0" y="0"/>
                  </a:moveTo>
                  <a:lnTo>
                    <a:pt x="2402355" y="0"/>
                  </a:lnTo>
                  <a:lnTo>
                    <a:pt x="2402355" y="930257"/>
                  </a:lnTo>
                  <a:lnTo>
                    <a:pt x="0" y="930257"/>
                  </a:lnTo>
                  <a:close/>
                </a:path>
              </a:pathLst>
            </a:custGeom>
            <a:solidFill>
              <a:srgbClr val="000000">
                <a:alpha val="0"/>
              </a:srgbClr>
            </a:solidFill>
            <a:ln w="38100" cap="sq">
              <a:solidFill>
                <a:srgbClr val="F5F5F5"/>
              </a:solidFill>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Freeform 6" id="6"/>
          <p:cNvSpPr/>
          <p:nvPr/>
        </p:nvSpPr>
        <p:spPr>
          <a:xfrm flipH="false" flipV="false" rot="0">
            <a:off x="5486400" y="4112722"/>
            <a:ext cx="7315200" cy="2061556"/>
          </a:xfrm>
          <a:custGeom>
            <a:avLst/>
            <a:gdLst/>
            <a:ahLst/>
            <a:cxnLst/>
            <a:rect r="r" b="b" t="t" l="l"/>
            <a:pathLst>
              <a:path h="2061556" w="7315200">
                <a:moveTo>
                  <a:pt x="0" y="0"/>
                </a:moveTo>
                <a:lnTo>
                  <a:pt x="7315200" y="0"/>
                </a:lnTo>
                <a:lnTo>
                  <a:pt x="7315200" y="2061556"/>
                </a:lnTo>
                <a:lnTo>
                  <a:pt x="0" y="20615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518586" y="1561566"/>
            <a:ext cx="15250828" cy="7887970"/>
          </a:xfrm>
          <a:prstGeom prst="rect">
            <a:avLst/>
          </a:prstGeom>
        </p:spPr>
        <p:txBody>
          <a:bodyPr anchor="t" rtlCol="false" tIns="0" lIns="0" bIns="0" rIns="0">
            <a:spAutoFit/>
          </a:bodyPr>
          <a:lstStyle/>
          <a:p>
            <a:pPr marL="690879" indent="-345439" lvl="1">
              <a:lnSpc>
                <a:spcPts val="3519"/>
              </a:lnSpc>
              <a:buFont typeface="Arial"/>
              <a:buChar char="•"/>
            </a:pPr>
            <a:r>
              <a:rPr lang="en-US" sz="3199" spc="118">
                <a:solidFill>
                  <a:srgbClr val="FFFFFF"/>
                </a:solidFill>
                <a:latin typeface="Belleza"/>
              </a:rPr>
              <a:t>Quality Improvement: By identifying and addressing bugs and issues, bug-tracking systems contribute to improving the overall quality and reliability of the software. This, in turn, enhances the user experience and reduces the risk of post-release problems.</a:t>
            </a:r>
          </a:p>
          <a:p>
            <a:pPr>
              <a:lnSpc>
                <a:spcPts val="3519"/>
              </a:lnSpc>
            </a:pPr>
          </a:p>
          <a:p>
            <a:pPr marL="690879" indent="-345439" lvl="1">
              <a:lnSpc>
                <a:spcPts val="3519"/>
              </a:lnSpc>
              <a:buFont typeface="Arial"/>
              <a:buChar char="•"/>
            </a:pPr>
            <a:r>
              <a:rPr lang="en-US" sz="3199" spc="118">
                <a:solidFill>
                  <a:srgbClr val="FFFFFF"/>
                </a:solidFill>
                <a:latin typeface="Belleza"/>
              </a:rPr>
              <a:t>Reporting and Metrics: Bug tracking systems often provide reporting and analytics features. Teams can generate reports on the status of issues, bug trends over time, and other metrics to assess the quality and progress of the software development process</a:t>
            </a:r>
            <a:r>
              <a:rPr lang="en-US" sz="3199" spc="118">
                <a:solidFill>
                  <a:srgbClr val="FFFFFF"/>
                </a:solidFill>
                <a:latin typeface="Belleza"/>
              </a:rPr>
              <a:t>.</a:t>
            </a:r>
          </a:p>
          <a:p>
            <a:pPr>
              <a:lnSpc>
                <a:spcPts val="3519"/>
              </a:lnSpc>
            </a:pPr>
          </a:p>
          <a:p>
            <a:pPr marL="690879" indent="-345439" lvl="1">
              <a:lnSpc>
                <a:spcPts val="3519"/>
              </a:lnSpc>
              <a:buFont typeface="Arial"/>
              <a:buChar char="•"/>
            </a:pPr>
            <a:r>
              <a:rPr lang="en-US" sz="3199" spc="118">
                <a:solidFill>
                  <a:srgbClr val="FFFFFF"/>
                </a:solidFill>
                <a:latin typeface="Belleza"/>
              </a:rPr>
              <a:t>Change Management: In addition to tracking bugs, bug-tracking systems can also be used to manage and track changes, enhancements, or new features requested for the software. This helps in planning and prioritizing development efforts.</a:t>
            </a:r>
          </a:p>
          <a:p>
            <a:pPr>
              <a:lnSpc>
                <a:spcPts val="3519"/>
              </a:lnSpc>
            </a:pPr>
          </a:p>
          <a:p>
            <a:pPr marL="690879" indent="-345439" lvl="1">
              <a:lnSpc>
                <a:spcPts val="3519"/>
              </a:lnSpc>
              <a:buFont typeface="Arial"/>
              <a:buChar char="•"/>
            </a:pPr>
            <a:r>
              <a:rPr lang="en-US" sz="3199" spc="118">
                <a:solidFill>
                  <a:srgbClr val="FFFFFF"/>
                </a:solidFill>
                <a:latin typeface="Belleza"/>
              </a:rPr>
              <a:t>Audit Trail: The system will maintain a detailed audit trail of all actions taken within the system, providing transparency and compliance with regulatory requirements in certain industries.</a:t>
            </a:r>
          </a:p>
          <a:p>
            <a:pPr>
              <a:lnSpc>
                <a:spcPts val="330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3356" t="-19866" r="-347" b="-33836"/>
            </a:stretch>
          </a:blipFill>
        </p:spPr>
      </p:sp>
      <p:sp>
        <p:nvSpPr>
          <p:cNvPr name="AutoShape 3" id="3"/>
          <p:cNvSpPr/>
          <p:nvPr/>
        </p:nvSpPr>
        <p:spPr>
          <a:xfrm flipH="true">
            <a:off x="2319839" y="4228293"/>
            <a:ext cx="13115149" cy="0"/>
          </a:xfrm>
          <a:prstGeom prst="line">
            <a:avLst/>
          </a:prstGeom>
          <a:ln cap="flat" w="76200">
            <a:solidFill>
              <a:srgbClr val="F5F5F5"/>
            </a:solidFill>
            <a:prstDash val="solid"/>
            <a:headEnd type="none" len="sm" w="sm"/>
            <a:tailEnd type="none" len="sm" w="sm"/>
          </a:ln>
        </p:spPr>
      </p:sp>
      <p:sp>
        <p:nvSpPr>
          <p:cNvPr name="TextBox 4" id="4"/>
          <p:cNvSpPr txBox="true"/>
          <p:nvPr/>
        </p:nvSpPr>
        <p:spPr>
          <a:xfrm rot="0">
            <a:off x="3838649" y="1977800"/>
            <a:ext cx="10610702" cy="774700"/>
          </a:xfrm>
          <a:prstGeom prst="rect">
            <a:avLst/>
          </a:prstGeom>
        </p:spPr>
        <p:txBody>
          <a:bodyPr anchor="t" rtlCol="false" tIns="0" lIns="0" bIns="0" rIns="0">
            <a:spAutoFit/>
          </a:bodyPr>
          <a:lstStyle/>
          <a:p>
            <a:pPr algn="ctr">
              <a:lnSpc>
                <a:spcPts val="6049"/>
              </a:lnSpc>
            </a:pPr>
            <a:r>
              <a:rPr lang="en-US" sz="5499" spc="175">
                <a:solidFill>
                  <a:srgbClr val="FFFFFF"/>
                </a:solidFill>
                <a:latin typeface="Days"/>
              </a:rPr>
              <a:t>Table of</a:t>
            </a:r>
          </a:p>
        </p:txBody>
      </p:sp>
      <p:sp>
        <p:nvSpPr>
          <p:cNvPr name="TextBox 5" id="5"/>
          <p:cNvSpPr txBox="true"/>
          <p:nvPr/>
        </p:nvSpPr>
        <p:spPr>
          <a:xfrm rot="0">
            <a:off x="1416247" y="5758266"/>
            <a:ext cx="3561071" cy="2285163"/>
          </a:xfrm>
          <a:prstGeom prst="rect">
            <a:avLst/>
          </a:prstGeom>
        </p:spPr>
        <p:txBody>
          <a:bodyPr anchor="t" rtlCol="false" tIns="0" lIns="0" bIns="0" rIns="0">
            <a:spAutoFit/>
          </a:bodyPr>
          <a:lstStyle/>
          <a:p>
            <a:pPr algn="ctr">
              <a:lnSpc>
                <a:spcPts val="4481"/>
              </a:lnSpc>
            </a:pPr>
            <a:r>
              <a:rPr lang="en-US" sz="3048">
                <a:solidFill>
                  <a:srgbClr val="FFFFFF"/>
                </a:solidFill>
                <a:latin typeface="Lazord Sans Serif Expanded Bold"/>
              </a:rPr>
              <a:t>Features of Project</a:t>
            </a:r>
          </a:p>
          <a:p>
            <a:pPr algn="ctr">
              <a:lnSpc>
                <a:spcPts val="2940"/>
              </a:lnSpc>
            </a:pPr>
            <a:r>
              <a:rPr lang="en-US" sz="2000">
                <a:solidFill>
                  <a:srgbClr val="FFFFFF"/>
                </a:solidFill>
                <a:latin typeface="Lazord Sans Serif Expanded"/>
              </a:rPr>
              <a:t>Consists of application features used throughout the project</a:t>
            </a:r>
          </a:p>
        </p:txBody>
      </p:sp>
      <p:sp>
        <p:nvSpPr>
          <p:cNvPr name="TextBox 6" id="6"/>
          <p:cNvSpPr txBox="true"/>
          <p:nvPr/>
        </p:nvSpPr>
        <p:spPr>
          <a:xfrm rot="0">
            <a:off x="2319839" y="4662078"/>
            <a:ext cx="1753886" cy="957885"/>
          </a:xfrm>
          <a:prstGeom prst="rect">
            <a:avLst/>
          </a:prstGeom>
        </p:spPr>
        <p:txBody>
          <a:bodyPr anchor="t" rtlCol="false" tIns="0" lIns="0" bIns="0" rIns="0">
            <a:spAutoFit/>
          </a:bodyPr>
          <a:lstStyle/>
          <a:p>
            <a:pPr algn="ctr">
              <a:lnSpc>
                <a:spcPts val="7451"/>
              </a:lnSpc>
            </a:pPr>
            <a:r>
              <a:rPr lang="en-US" sz="6774" spc="216">
                <a:solidFill>
                  <a:srgbClr val="FFFFFF"/>
                </a:solidFill>
                <a:latin typeface="Open Sauce Medium"/>
              </a:rPr>
              <a:t>01</a:t>
            </a:r>
          </a:p>
        </p:txBody>
      </p:sp>
      <p:sp>
        <p:nvSpPr>
          <p:cNvPr name="TextBox 7" id="7"/>
          <p:cNvSpPr txBox="true"/>
          <p:nvPr/>
        </p:nvSpPr>
        <p:spPr>
          <a:xfrm rot="0">
            <a:off x="6046690" y="4697895"/>
            <a:ext cx="1887748" cy="922068"/>
          </a:xfrm>
          <a:prstGeom prst="rect">
            <a:avLst/>
          </a:prstGeom>
        </p:spPr>
        <p:txBody>
          <a:bodyPr anchor="t" rtlCol="false" tIns="0" lIns="0" bIns="0" rIns="0">
            <a:spAutoFit/>
          </a:bodyPr>
          <a:lstStyle/>
          <a:p>
            <a:pPr algn="ctr">
              <a:lnSpc>
                <a:spcPts val="7191"/>
              </a:lnSpc>
            </a:pPr>
            <a:r>
              <a:rPr lang="en-US" sz="6537" spc="209">
                <a:solidFill>
                  <a:srgbClr val="FFFFFF"/>
                </a:solidFill>
                <a:latin typeface="Open Sauce Medium"/>
              </a:rPr>
              <a:t>02</a:t>
            </a:r>
          </a:p>
        </p:txBody>
      </p:sp>
      <p:sp>
        <p:nvSpPr>
          <p:cNvPr name="TextBox 8" id="8"/>
          <p:cNvSpPr txBox="true"/>
          <p:nvPr/>
        </p:nvSpPr>
        <p:spPr>
          <a:xfrm rot="0">
            <a:off x="10019902" y="4679770"/>
            <a:ext cx="1593697" cy="873833"/>
          </a:xfrm>
          <a:prstGeom prst="rect">
            <a:avLst/>
          </a:prstGeom>
        </p:spPr>
        <p:txBody>
          <a:bodyPr anchor="t" rtlCol="false" tIns="0" lIns="0" bIns="0" rIns="0">
            <a:spAutoFit/>
          </a:bodyPr>
          <a:lstStyle/>
          <a:p>
            <a:pPr algn="ctr">
              <a:lnSpc>
                <a:spcPts val="6770"/>
              </a:lnSpc>
            </a:pPr>
            <a:r>
              <a:rPr lang="en-US" sz="6155" spc="196">
                <a:solidFill>
                  <a:srgbClr val="FFFFFF"/>
                </a:solidFill>
                <a:latin typeface="Open Sauce Medium"/>
              </a:rPr>
              <a:t>03</a:t>
            </a:r>
          </a:p>
        </p:txBody>
      </p:sp>
      <p:sp>
        <p:nvSpPr>
          <p:cNvPr name="TextBox 9" id="9"/>
          <p:cNvSpPr txBox="true"/>
          <p:nvPr/>
        </p:nvSpPr>
        <p:spPr>
          <a:xfrm rot="0">
            <a:off x="13585274" y="4769378"/>
            <a:ext cx="1423996" cy="784225"/>
          </a:xfrm>
          <a:prstGeom prst="rect">
            <a:avLst/>
          </a:prstGeom>
        </p:spPr>
        <p:txBody>
          <a:bodyPr anchor="t" rtlCol="false" tIns="0" lIns="0" bIns="0" rIns="0">
            <a:spAutoFit/>
          </a:bodyPr>
          <a:lstStyle/>
          <a:p>
            <a:pPr algn="ctr">
              <a:lnSpc>
                <a:spcPts val="6049"/>
              </a:lnSpc>
            </a:pPr>
            <a:r>
              <a:rPr lang="en-US" sz="5499" spc="175">
                <a:solidFill>
                  <a:srgbClr val="FFFFFF"/>
                </a:solidFill>
                <a:latin typeface="Open Sauce Medium"/>
              </a:rPr>
              <a:t>04</a:t>
            </a:r>
          </a:p>
        </p:txBody>
      </p:sp>
      <p:sp>
        <p:nvSpPr>
          <p:cNvPr name="TextBox 10" id="10"/>
          <p:cNvSpPr txBox="true"/>
          <p:nvPr/>
        </p:nvSpPr>
        <p:spPr>
          <a:xfrm rot="0">
            <a:off x="5361205" y="5748741"/>
            <a:ext cx="3529231" cy="2647951"/>
          </a:xfrm>
          <a:prstGeom prst="rect">
            <a:avLst/>
          </a:prstGeom>
        </p:spPr>
        <p:txBody>
          <a:bodyPr anchor="t" rtlCol="false" tIns="0" lIns="0" bIns="0" rIns="0">
            <a:spAutoFit/>
          </a:bodyPr>
          <a:lstStyle/>
          <a:p>
            <a:pPr algn="ctr">
              <a:lnSpc>
                <a:spcPts val="4409"/>
              </a:lnSpc>
            </a:pPr>
            <a:r>
              <a:rPr lang="en-US" sz="2999">
                <a:solidFill>
                  <a:srgbClr val="FFFFFF"/>
                </a:solidFill>
                <a:latin typeface="Lazord Sans Serif Expanded Bold"/>
              </a:rPr>
              <a:t>Things we learned</a:t>
            </a:r>
          </a:p>
          <a:p>
            <a:pPr algn="ctr">
              <a:lnSpc>
                <a:spcPts val="2939"/>
              </a:lnSpc>
            </a:pPr>
            <a:r>
              <a:rPr lang="en-US" sz="1999">
                <a:solidFill>
                  <a:srgbClr val="FFFFFF"/>
                </a:solidFill>
                <a:latin typeface="Lazord Sans Serif Expanded"/>
              </a:rPr>
              <a:t>Consists of technologies as well as soft skills gained while completion of project</a:t>
            </a:r>
          </a:p>
        </p:txBody>
      </p:sp>
      <p:sp>
        <p:nvSpPr>
          <p:cNvPr name="TextBox 11" id="11"/>
          <p:cNvSpPr txBox="true"/>
          <p:nvPr/>
        </p:nvSpPr>
        <p:spPr>
          <a:xfrm rot="0">
            <a:off x="9271436" y="5748741"/>
            <a:ext cx="3084854" cy="2276476"/>
          </a:xfrm>
          <a:prstGeom prst="rect">
            <a:avLst/>
          </a:prstGeom>
        </p:spPr>
        <p:txBody>
          <a:bodyPr anchor="t" rtlCol="false" tIns="0" lIns="0" bIns="0" rIns="0">
            <a:spAutoFit/>
          </a:bodyPr>
          <a:lstStyle/>
          <a:p>
            <a:pPr algn="ctr">
              <a:lnSpc>
                <a:spcPts val="4409"/>
              </a:lnSpc>
            </a:pPr>
            <a:r>
              <a:rPr lang="en-US" sz="2999">
                <a:solidFill>
                  <a:srgbClr val="FFFFFF"/>
                </a:solidFill>
                <a:latin typeface="Lazord Sans Serif Expanded Bold"/>
              </a:rPr>
              <a:t>A look through </a:t>
            </a:r>
          </a:p>
          <a:p>
            <a:pPr algn="ctr">
              <a:lnSpc>
                <a:spcPts val="2939"/>
              </a:lnSpc>
            </a:pPr>
            <a:r>
              <a:rPr lang="en-US" sz="1999">
                <a:solidFill>
                  <a:srgbClr val="FFFFFF"/>
                </a:solidFill>
                <a:latin typeface="Lazord Sans Serif Expanded"/>
              </a:rPr>
              <a:t>Consists of snapshots of project UI</a:t>
            </a:r>
          </a:p>
        </p:txBody>
      </p:sp>
      <p:sp>
        <p:nvSpPr>
          <p:cNvPr name="TextBox 12" id="12"/>
          <p:cNvSpPr txBox="true"/>
          <p:nvPr/>
        </p:nvSpPr>
        <p:spPr>
          <a:xfrm rot="0">
            <a:off x="12928694" y="5748741"/>
            <a:ext cx="3041246" cy="2647951"/>
          </a:xfrm>
          <a:prstGeom prst="rect">
            <a:avLst/>
          </a:prstGeom>
        </p:spPr>
        <p:txBody>
          <a:bodyPr anchor="t" rtlCol="false" tIns="0" lIns="0" bIns="0" rIns="0">
            <a:spAutoFit/>
          </a:bodyPr>
          <a:lstStyle/>
          <a:p>
            <a:pPr algn="ctr">
              <a:lnSpc>
                <a:spcPts val="4409"/>
              </a:lnSpc>
            </a:pPr>
            <a:r>
              <a:rPr lang="en-US" sz="2999">
                <a:solidFill>
                  <a:srgbClr val="FFFFFF"/>
                </a:solidFill>
                <a:latin typeface="Lazord Sans Serif Expanded Bold"/>
              </a:rPr>
              <a:t>Benefits of the project</a:t>
            </a:r>
          </a:p>
          <a:p>
            <a:pPr algn="ctr">
              <a:lnSpc>
                <a:spcPts val="2939"/>
              </a:lnSpc>
            </a:pPr>
            <a:r>
              <a:rPr lang="en-US" sz="1999">
                <a:solidFill>
                  <a:srgbClr val="FFFFFF"/>
                </a:solidFill>
                <a:latin typeface="Lazord Sans Serif Expanded"/>
              </a:rPr>
              <a:t>Consists of all the advantages and benefits of the project</a:t>
            </a:r>
          </a:p>
        </p:txBody>
      </p:sp>
      <p:sp>
        <p:nvSpPr>
          <p:cNvPr name="TextBox 13" id="13"/>
          <p:cNvSpPr txBox="true"/>
          <p:nvPr/>
        </p:nvSpPr>
        <p:spPr>
          <a:xfrm rot="0">
            <a:off x="3838615" y="2876325"/>
            <a:ext cx="10610702" cy="1088390"/>
          </a:xfrm>
          <a:prstGeom prst="rect">
            <a:avLst/>
          </a:prstGeom>
        </p:spPr>
        <p:txBody>
          <a:bodyPr anchor="t" rtlCol="false" tIns="0" lIns="0" bIns="0" rIns="0">
            <a:spAutoFit/>
          </a:bodyPr>
          <a:lstStyle/>
          <a:p>
            <a:pPr algn="ctr">
              <a:lnSpc>
                <a:spcPts val="8470"/>
              </a:lnSpc>
            </a:pPr>
            <a:r>
              <a:rPr lang="en-US" sz="7700" spc="2194">
                <a:solidFill>
                  <a:srgbClr val="FFFFFF"/>
                </a:solidFill>
                <a:latin typeface="Open Sauce Medium"/>
              </a:rPr>
              <a:t>CONTENTS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2923865">
            <a:off x="-2984685" y="1184351"/>
            <a:ext cx="15802157" cy="9423832"/>
          </a:xfrm>
          <a:custGeom>
            <a:avLst/>
            <a:gdLst/>
            <a:ahLst/>
            <a:cxnLst/>
            <a:rect r="r" b="b" t="t" l="l"/>
            <a:pathLst>
              <a:path h="9423832" w="15802157">
                <a:moveTo>
                  <a:pt x="0" y="0"/>
                </a:moveTo>
                <a:lnTo>
                  <a:pt x="15802157" y="0"/>
                </a:lnTo>
                <a:lnTo>
                  <a:pt x="15802157"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400000">
            <a:off x="8046708" y="385825"/>
            <a:ext cx="11245538" cy="9778557"/>
            <a:chOff x="0" y="0"/>
            <a:chExt cx="2961788" cy="2575423"/>
          </a:xfrm>
        </p:grpSpPr>
        <p:sp>
          <p:nvSpPr>
            <p:cNvPr name="Freeform 4" id="4"/>
            <p:cNvSpPr/>
            <p:nvPr/>
          </p:nvSpPr>
          <p:spPr>
            <a:xfrm flipH="false" flipV="false" rot="0">
              <a:off x="0" y="0"/>
              <a:ext cx="2961788" cy="2575422"/>
            </a:xfrm>
            <a:custGeom>
              <a:avLst/>
              <a:gdLst/>
              <a:ahLst/>
              <a:cxnLst/>
              <a:rect r="r" b="b" t="t" l="l"/>
              <a:pathLst>
                <a:path h="2575422" w="2961788">
                  <a:moveTo>
                    <a:pt x="0" y="0"/>
                  </a:moveTo>
                  <a:lnTo>
                    <a:pt x="2961788" y="0"/>
                  </a:lnTo>
                  <a:lnTo>
                    <a:pt x="2961788" y="2575422"/>
                  </a:lnTo>
                  <a:lnTo>
                    <a:pt x="0" y="2575422"/>
                  </a:lnTo>
                  <a:close/>
                </a:path>
              </a:pathLst>
            </a:custGeom>
            <a:solidFill>
              <a:srgbClr val="192253"/>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H="true">
            <a:off x="-857072" y="8313767"/>
            <a:ext cx="17042328" cy="0"/>
          </a:xfrm>
          <a:prstGeom prst="line">
            <a:avLst/>
          </a:prstGeom>
          <a:ln cap="flat" w="76200">
            <a:solidFill>
              <a:srgbClr val="C23A97"/>
            </a:solidFill>
            <a:prstDash val="solid"/>
            <a:headEnd type="none" len="sm" w="sm"/>
            <a:tailEnd type="none" len="sm" w="sm"/>
          </a:ln>
        </p:spPr>
      </p:sp>
      <p:sp>
        <p:nvSpPr>
          <p:cNvPr name="AutoShape 7" id="7"/>
          <p:cNvSpPr/>
          <p:nvPr/>
        </p:nvSpPr>
        <p:spPr>
          <a:xfrm flipH="true">
            <a:off x="9940564" y="1875517"/>
            <a:ext cx="8347436" cy="0"/>
          </a:xfrm>
          <a:prstGeom prst="line">
            <a:avLst/>
          </a:prstGeom>
          <a:ln cap="flat" w="76200">
            <a:solidFill>
              <a:srgbClr val="F5F5F5"/>
            </a:solidFill>
            <a:prstDash val="solid"/>
            <a:headEnd type="none" len="sm" w="sm"/>
            <a:tailEnd type="none" len="sm" w="sm"/>
          </a:ln>
        </p:spPr>
      </p:sp>
      <p:sp>
        <p:nvSpPr>
          <p:cNvPr name="TextBox 8" id="8"/>
          <p:cNvSpPr txBox="true"/>
          <p:nvPr/>
        </p:nvSpPr>
        <p:spPr>
          <a:xfrm rot="0">
            <a:off x="9940564" y="2343832"/>
            <a:ext cx="6385132" cy="2278380"/>
          </a:xfrm>
          <a:prstGeom prst="rect">
            <a:avLst/>
          </a:prstGeom>
        </p:spPr>
        <p:txBody>
          <a:bodyPr anchor="t" rtlCol="false" tIns="0" lIns="0" bIns="0" rIns="0">
            <a:spAutoFit/>
          </a:bodyPr>
          <a:lstStyle/>
          <a:p>
            <a:pPr algn="just">
              <a:lnSpc>
                <a:spcPts val="5940"/>
              </a:lnSpc>
            </a:pPr>
            <a:r>
              <a:rPr lang="en-US" sz="5400" spc="172">
                <a:solidFill>
                  <a:srgbClr val="FFFFFF"/>
                </a:solidFill>
                <a:latin typeface="Days"/>
              </a:rPr>
              <a:t>FEATURES OF BUG TRACKING SYSTEM</a:t>
            </a:r>
          </a:p>
        </p:txBody>
      </p:sp>
      <p:sp>
        <p:nvSpPr>
          <p:cNvPr name="TextBox 9" id="9"/>
          <p:cNvSpPr txBox="true"/>
          <p:nvPr/>
        </p:nvSpPr>
        <p:spPr>
          <a:xfrm rot="0">
            <a:off x="9940564" y="4946062"/>
            <a:ext cx="6899678" cy="2338571"/>
          </a:xfrm>
          <a:prstGeom prst="rect">
            <a:avLst/>
          </a:prstGeom>
        </p:spPr>
        <p:txBody>
          <a:bodyPr anchor="t" rtlCol="false" tIns="0" lIns="0" bIns="0" rIns="0">
            <a:spAutoFit/>
          </a:bodyPr>
          <a:lstStyle/>
          <a:p>
            <a:pPr>
              <a:lnSpc>
                <a:spcPts val="3744"/>
              </a:lnSpc>
            </a:pPr>
            <a:r>
              <a:rPr lang="en-US" sz="2547">
                <a:solidFill>
                  <a:srgbClr val="FFFFFF"/>
                </a:solidFill>
                <a:latin typeface="Open Sauce Light"/>
              </a:rPr>
              <a:t>A Bug Tracking System project has a wide range of features to effectively manage the identification, tracking, and resolution of issues or bugs in a software development process. Some of which are: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788046" y="1265443"/>
            <a:ext cx="20370072" cy="7992857"/>
            <a:chOff x="0" y="0"/>
            <a:chExt cx="5364957" cy="2105115"/>
          </a:xfrm>
        </p:grpSpPr>
        <p:sp>
          <p:nvSpPr>
            <p:cNvPr name="Freeform 4" id="4"/>
            <p:cNvSpPr/>
            <p:nvPr/>
          </p:nvSpPr>
          <p:spPr>
            <a:xfrm flipH="false" flipV="false" rot="0">
              <a:off x="0" y="0"/>
              <a:ext cx="5364957" cy="2105115"/>
            </a:xfrm>
            <a:custGeom>
              <a:avLst/>
              <a:gdLst/>
              <a:ahLst/>
              <a:cxnLst/>
              <a:rect r="r" b="b" t="t" l="l"/>
              <a:pathLst>
                <a:path h="2105115" w="5364957">
                  <a:moveTo>
                    <a:pt x="0" y="0"/>
                  </a:moveTo>
                  <a:lnTo>
                    <a:pt x="5364957" y="0"/>
                  </a:lnTo>
                  <a:lnTo>
                    <a:pt x="5364957" y="2105115"/>
                  </a:lnTo>
                  <a:lnTo>
                    <a:pt x="0" y="2105115"/>
                  </a:lnTo>
                  <a:close/>
                </a:path>
              </a:pathLst>
            </a:custGeom>
            <a:solidFill>
              <a:srgbClr val="F5F5F5"/>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1622435" y="2879653"/>
            <a:ext cx="6543672" cy="898081"/>
          </a:xfrm>
          <a:prstGeom prst="rect">
            <a:avLst/>
          </a:prstGeom>
        </p:spPr>
        <p:txBody>
          <a:bodyPr anchor="t" rtlCol="false" tIns="0" lIns="0" bIns="0" rIns="0">
            <a:spAutoFit/>
          </a:bodyPr>
          <a:lstStyle/>
          <a:p>
            <a:pPr algn="r">
              <a:lnSpc>
                <a:spcPts val="6836"/>
              </a:lnSpc>
            </a:pPr>
            <a:r>
              <a:rPr lang="en-US" sz="6215" spc="198">
                <a:solidFill>
                  <a:srgbClr val="000000"/>
                </a:solidFill>
                <a:latin typeface="Days"/>
              </a:rPr>
              <a:t>Features</a:t>
            </a:r>
          </a:p>
        </p:txBody>
      </p:sp>
      <p:sp>
        <p:nvSpPr>
          <p:cNvPr name="TextBox 7" id="7"/>
          <p:cNvSpPr txBox="true"/>
          <p:nvPr/>
        </p:nvSpPr>
        <p:spPr>
          <a:xfrm rot="0">
            <a:off x="5804866" y="2765353"/>
            <a:ext cx="11674830" cy="5883460"/>
          </a:xfrm>
          <a:prstGeom prst="rect">
            <a:avLst/>
          </a:prstGeom>
        </p:spPr>
        <p:txBody>
          <a:bodyPr anchor="t" rtlCol="false" tIns="0" lIns="0" bIns="0" rIns="0">
            <a:spAutoFit/>
          </a:bodyPr>
          <a:lstStyle/>
          <a:p>
            <a:pPr>
              <a:lnSpc>
                <a:spcPts val="3909"/>
              </a:lnSpc>
            </a:pPr>
            <a:r>
              <a:rPr lang="en-US" sz="2659">
                <a:solidFill>
                  <a:srgbClr val="000000"/>
                </a:solidFill>
                <a:latin typeface="Open Sauce Light"/>
              </a:rPr>
              <a:t>U</a:t>
            </a:r>
            <a:r>
              <a:rPr lang="en-US" sz="2659">
                <a:solidFill>
                  <a:srgbClr val="000000"/>
                </a:solidFill>
                <a:latin typeface="Open Sauce Light"/>
              </a:rPr>
              <a:t>ser Registration and Authentication:</a:t>
            </a:r>
          </a:p>
          <a:p>
            <a:pPr marL="574163" indent="-287082" lvl="1">
              <a:lnSpc>
                <a:spcPts val="3909"/>
              </a:lnSpc>
              <a:buFont typeface="Arial"/>
              <a:buChar char="•"/>
            </a:pPr>
            <a:r>
              <a:rPr lang="en-US" sz="2659">
                <a:solidFill>
                  <a:srgbClr val="000000"/>
                </a:solidFill>
                <a:latin typeface="Open Sauce Light"/>
              </a:rPr>
              <a:t>User registration and account management.</a:t>
            </a:r>
          </a:p>
          <a:p>
            <a:pPr marL="574163" indent="-287082" lvl="1">
              <a:lnSpc>
                <a:spcPts val="3909"/>
              </a:lnSpc>
              <a:buFont typeface="Arial"/>
              <a:buChar char="•"/>
            </a:pPr>
            <a:r>
              <a:rPr lang="en-US" sz="2659">
                <a:solidFill>
                  <a:srgbClr val="000000"/>
                </a:solidFill>
                <a:latin typeface="Open Sauce Light"/>
              </a:rPr>
              <a:t>Role-based access control to define user permissions.</a:t>
            </a:r>
          </a:p>
          <a:p>
            <a:pPr>
              <a:lnSpc>
                <a:spcPts val="3909"/>
              </a:lnSpc>
            </a:pPr>
          </a:p>
          <a:p>
            <a:pPr>
              <a:lnSpc>
                <a:spcPts val="3909"/>
              </a:lnSpc>
            </a:pPr>
            <a:r>
              <a:rPr lang="en-US" sz="2659">
                <a:solidFill>
                  <a:srgbClr val="000000"/>
                </a:solidFill>
                <a:latin typeface="Open Sauce Light"/>
              </a:rPr>
              <a:t>Issue Creation and Management:</a:t>
            </a:r>
          </a:p>
          <a:p>
            <a:pPr marL="574163" indent="-287082" lvl="1">
              <a:lnSpc>
                <a:spcPts val="3909"/>
              </a:lnSpc>
              <a:buFont typeface="Arial"/>
              <a:buChar char="•"/>
            </a:pPr>
            <a:r>
              <a:rPr lang="en-US" sz="2659">
                <a:solidFill>
                  <a:srgbClr val="000000"/>
                </a:solidFill>
                <a:latin typeface="Open Sauce Light"/>
              </a:rPr>
              <a:t>Easy-to-use issue creation forms with customizable fields.</a:t>
            </a:r>
          </a:p>
          <a:p>
            <a:pPr marL="574163" indent="-287082" lvl="1">
              <a:lnSpc>
                <a:spcPts val="3909"/>
              </a:lnSpc>
              <a:buFont typeface="Arial"/>
              <a:buChar char="•"/>
            </a:pPr>
            <a:r>
              <a:rPr lang="en-US" sz="2659">
                <a:solidFill>
                  <a:srgbClr val="000000"/>
                </a:solidFill>
                <a:latin typeface="Open Sauce Light"/>
              </a:rPr>
              <a:t>Categorization of issues by type, severity, priority, and status.</a:t>
            </a:r>
          </a:p>
          <a:p>
            <a:pPr marL="574163" indent="-287082" lvl="1">
              <a:lnSpc>
                <a:spcPts val="3909"/>
              </a:lnSpc>
              <a:buFont typeface="Arial"/>
              <a:buChar char="•"/>
            </a:pPr>
            <a:r>
              <a:rPr lang="en-US" sz="2659">
                <a:solidFill>
                  <a:srgbClr val="000000"/>
                </a:solidFill>
                <a:latin typeface="Open Sauce Light"/>
              </a:rPr>
              <a:t>Attachment support for adding screenshots, logs, and other relevant files.</a:t>
            </a:r>
          </a:p>
          <a:p>
            <a:pPr marL="574163" indent="-287082" lvl="1">
              <a:lnSpc>
                <a:spcPts val="3909"/>
              </a:lnSpc>
              <a:buFont typeface="Arial"/>
              <a:buChar char="•"/>
            </a:pPr>
            <a:r>
              <a:rPr lang="en-US" sz="2659">
                <a:solidFill>
                  <a:srgbClr val="000000"/>
                </a:solidFill>
                <a:latin typeface="Open Sauce Light"/>
              </a:rPr>
              <a:t>Bulk issue creation for similar problems or feature requests.</a:t>
            </a:r>
          </a:p>
          <a:p>
            <a:pPr>
              <a:lnSpc>
                <a:spcPts val="4644"/>
              </a:lnSpc>
            </a:pPr>
          </a:p>
          <a:p>
            <a:pPr>
              <a:lnSpc>
                <a:spcPts val="2880"/>
              </a:lnSpc>
            </a:pPr>
          </a:p>
        </p:txBody>
      </p:sp>
      <p:sp>
        <p:nvSpPr>
          <p:cNvPr name="AutoShape 8" id="8"/>
          <p:cNvSpPr/>
          <p:nvPr/>
        </p:nvSpPr>
        <p:spPr>
          <a:xfrm flipH="true" flipV="true">
            <a:off x="-10235320" y="3815834"/>
            <a:ext cx="15156557" cy="0"/>
          </a:xfrm>
          <a:prstGeom prst="line">
            <a:avLst/>
          </a:prstGeom>
          <a:ln cap="flat" w="76200">
            <a:solidFill>
              <a:srgbClr val="C23A97"/>
            </a:solidFill>
            <a:prstDash val="solid"/>
            <a:headEnd type="none" len="sm" w="sm"/>
            <a:tailEnd type="none" len="sm" w="sm"/>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788046" y="1191978"/>
            <a:ext cx="20370072" cy="8066322"/>
            <a:chOff x="0" y="0"/>
            <a:chExt cx="5364957" cy="2124464"/>
          </a:xfrm>
        </p:grpSpPr>
        <p:sp>
          <p:nvSpPr>
            <p:cNvPr name="Freeform 4" id="4"/>
            <p:cNvSpPr/>
            <p:nvPr/>
          </p:nvSpPr>
          <p:spPr>
            <a:xfrm flipH="false" flipV="false" rot="0">
              <a:off x="0" y="0"/>
              <a:ext cx="5364957" cy="2124464"/>
            </a:xfrm>
            <a:custGeom>
              <a:avLst/>
              <a:gdLst/>
              <a:ahLst/>
              <a:cxnLst/>
              <a:rect r="r" b="b" t="t" l="l"/>
              <a:pathLst>
                <a:path h="2124464" w="5364957">
                  <a:moveTo>
                    <a:pt x="0" y="0"/>
                  </a:moveTo>
                  <a:lnTo>
                    <a:pt x="5364957" y="0"/>
                  </a:lnTo>
                  <a:lnTo>
                    <a:pt x="5364957" y="2124464"/>
                  </a:lnTo>
                  <a:lnTo>
                    <a:pt x="0" y="2124464"/>
                  </a:lnTo>
                  <a:close/>
                </a:path>
              </a:pathLst>
            </a:custGeom>
            <a:solidFill>
              <a:srgbClr val="F5F5F5"/>
            </a:solidFill>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1028700" y="2227284"/>
            <a:ext cx="15984804" cy="6293025"/>
          </a:xfrm>
          <a:prstGeom prst="rect">
            <a:avLst/>
          </a:prstGeom>
        </p:spPr>
        <p:txBody>
          <a:bodyPr anchor="t" rtlCol="false" tIns="0" lIns="0" bIns="0" rIns="0">
            <a:spAutoFit/>
          </a:bodyPr>
          <a:lstStyle/>
          <a:p>
            <a:pPr>
              <a:lnSpc>
                <a:spcPts val="3910"/>
              </a:lnSpc>
            </a:pPr>
            <a:r>
              <a:rPr lang="en-US" sz="2660">
                <a:solidFill>
                  <a:srgbClr val="000000"/>
                </a:solidFill>
                <a:latin typeface="Open Sauce Light"/>
              </a:rPr>
              <a:t>I</a:t>
            </a:r>
            <a:r>
              <a:rPr lang="en-US" sz="2660">
                <a:solidFill>
                  <a:srgbClr val="000000"/>
                </a:solidFill>
                <a:latin typeface="Open Sauce Light"/>
              </a:rPr>
              <a:t>ssue Tracking and Workflow:</a:t>
            </a:r>
          </a:p>
          <a:p>
            <a:pPr marL="574295" indent="-287147" lvl="1">
              <a:lnSpc>
                <a:spcPts val="3910"/>
              </a:lnSpc>
              <a:buFont typeface="Arial"/>
              <a:buChar char="•"/>
            </a:pPr>
            <a:r>
              <a:rPr lang="en-US" sz="2660">
                <a:solidFill>
                  <a:srgbClr val="000000"/>
                </a:solidFill>
                <a:latin typeface="Open Sauce Light"/>
              </a:rPr>
              <a:t>Real-time iss</a:t>
            </a:r>
            <a:r>
              <a:rPr lang="en-US" sz="2660">
                <a:solidFill>
                  <a:srgbClr val="000000"/>
                </a:solidFill>
                <a:latin typeface="Open Sauce Light"/>
              </a:rPr>
              <a:t>ue tracking with status updates and timestamps.</a:t>
            </a:r>
          </a:p>
          <a:p>
            <a:pPr marL="574295" indent="-287147" lvl="1">
              <a:lnSpc>
                <a:spcPts val="3910"/>
              </a:lnSpc>
              <a:buFont typeface="Arial"/>
              <a:buChar char="•"/>
            </a:pPr>
            <a:r>
              <a:rPr lang="en-US" sz="2660">
                <a:solidFill>
                  <a:srgbClr val="000000"/>
                </a:solidFill>
                <a:latin typeface="Open Sauce Light"/>
              </a:rPr>
              <a:t>Customizable workflow for issue lifecycle management.</a:t>
            </a:r>
          </a:p>
          <a:p>
            <a:pPr marL="574295" indent="-287147" lvl="1">
              <a:lnSpc>
                <a:spcPts val="3910"/>
              </a:lnSpc>
              <a:buFont typeface="Arial"/>
              <a:buChar char="•"/>
            </a:pPr>
            <a:r>
              <a:rPr lang="en-US" sz="2660">
                <a:solidFill>
                  <a:srgbClr val="000000"/>
                </a:solidFill>
                <a:latin typeface="Open Sauce Light"/>
              </a:rPr>
              <a:t>Automated email notifications for status changes and assignments.</a:t>
            </a:r>
          </a:p>
          <a:p>
            <a:pPr>
              <a:lnSpc>
                <a:spcPts val="3910"/>
              </a:lnSpc>
            </a:pPr>
          </a:p>
          <a:p>
            <a:pPr>
              <a:lnSpc>
                <a:spcPts val="3910"/>
              </a:lnSpc>
            </a:pPr>
            <a:r>
              <a:rPr lang="en-US" sz="2660">
                <a:solidFill>
                  <a:srgbClr val="000000"/>
                </a:solidFill>
                <a:latin typeface="Open Sauce Light"/>
              </a:rPr>
              <a:t>Issue Prioritization:</a:t>
            </a:r>
          </a:p>
          <a:p>
            <a:pPr marL="574295" indent="-287147" lvl="1">
              <a:lnSpc>
                <a:spcPts val="3910"/>
              </a:lnSpc>
              <a:buFont typeface="Arial"/>
              <a:buChar char="•"/>
            </a:pPr>
            <a:r>
              <a:rPr lang="en-US" sz="2660">
                <a:solidFill>
                  <a:srgbClr val="000000"/>
                </a:solidFill>
                <a:latin typeface="Open Sauce Light"/>
              </a:rPr>
              <a:t>Priority levels (e.g., low, medium, high, critical) for issue classification.</a:t>
            </a:r>
          </a:p>
          <a:p>
            <a:pPr marL="574295" indent="-287147" lvl="1">
              <a:lnSpc>
                <a:spcPts val="3910"/>
              </a:lnSpc>
              <a:buFont typeface="Arial"/>
              <a:buChar char="•"/>
            </a:pPr>
            <a:r>
              <a:rPr lang="en-US" sz="2660">
                <a:solidFill>
                  <a:srgbClr val="000000"/>
                </a:solidFill>
                <a:latin typeface="Open Sauce Light"/>
              </a:rPr>
              <a:t>Severity levels (e.g., minor, major, blocker) for impact assessment.</a:t>
            </a:r>
          </a:p>
          <a:p>
            <a:pPr>
              <a:lnSpc>
                <a:spcPts val="3910"/>
              </a:lnSpc>
            </a:pPr>
          </a:p>
          <a:p>
            <a:pPr>
              <a:lnSpc>
                <a:spcPts val="3910"/>
              </a:lnSpc>
            </a:pPr>
            <a:r>
              <a:rPr lang="en-US" sz="2660">
                <a:solidFill>
                  <a:srgbClr val="000000"/>
                </a:solidFill>
                <a:latin typeface="Open Sauce Light"/>
              </a:rPr>
              <a:t>Change and Release Management:</a:t>
            </a:r>
          </a:p>
          <a:p>
            <a:pPr marL="574295" indent="-287147" lvl="1">
              <a:lnSpc>
                <a:spcPts val="3910"/>
              </a:lnSpc>
              <a:buFont typeface="Arial"/>
              <a:buChar char="•"/>
            </a:pPr>
            <a:r>
              <a:rPr lang="en-US" sz="2660">
                <a:solidFill>
                  <a:srgbClr val="000000"/>
                </a:solidFill>
                <a:latin typeface="Open Sauce Light"/>
              </a:rPr>
              <a:t>Tracking of software changes, enhancements, and new feature requests.</a:t>
            </a:r>
          </a:p>
          <a:p>
            <a:pPr marL="574295" indent="-287147" lvl="1">
              <a:lnSpc>
                <a:spcPts val="3910"/>
              </a:lnSpc>
              <a:buFont typeface="Arial"/>
              <a:buChar char="•"/>
            </a:pPr>
            <a:r>
              <a:rPr lang="en-US" sz="2660">
                <a:solidFill>
                  <a:srgbClr val="000000"/>
                </a:solidFill>
                <a:latin typeface="Open Sauce Light"/>
              </a:rPr>
              <a:t>Release planning and version management.</a:t>
            </a:r>
          </a:p>
          <a:p>
            <a:pPr>
              <a:lnSpc>
                <a:spcPts val="288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DAFuWRWAEBk</dc:identifier>
  <dcterms:modified xsi:type="dcterms:W3CDTF">2011-08-01T06:04:30Z</dcterms:modified>
  <cp:revision>1</cp:revision>
  <dc:title>What is</dc:title>
</cp:coreProperties>
</file>

<file path=docProps/thumbnail.jpeg>
</file>